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5" r:id="rId2"/>
    <p:sldId id="276" r:id="rId3"/>
    <p:sldId id="257" r:id="rId4"/>
    <p:sldId id="258" r:id="rId5"/>
    <p:sldId id="277" r:id="rId6"/>
    <p:sldId id="259" r:id="rId7"/>
    <p:sldId id="261" r:id="rId8"/>
    <p:sldId id="260" r:id="rId9"/>
    <p:sldId id="278" r:id="rId10"/>
    <p:sldId id="262" r:id="rId11"/>
    <p:sldId id="268" r:id="rId12"/>
    <p:sldId id="264" r:id="rId13"/>
    <p:sldId id="269" r:id="rId14"/>
    <p:sldId id="265" r:id="rId15"/>
    <p:sldId id="266" r:id="rId16"/>
    <p:sldId id="267" r:id="rId17"/>
    <p:sldId id="271" r:id="rId18"/>
    <p:sldId id="270" r:id="rId19"/>
    <p:sldId id="272" r:id="rId20"/>
    <p:sldId id="273" r:id="rId21"/>
    <p:sldId id="274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2" r:id="rId35"/>
    <p:sldId id="291" r:id="rId36"/>
    <p:sldId id="293" r:id="rId37"/>
    <p:sldId id="294" r:id="rId38"/>
    <p:sldId id="296" r:id="rId39"/>
    <p:sldId id="295" r:id="rId40"/>
    <p:sldId id="297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2" autoAdjust="0"/>
  </p:normalViewPr>
  <p:slideViewPr>
    <p:cSldViewPr snapToGrid="0">
      <p:cViewPr varScale="1">
        <p:scale>
          <a:sx n="105" d="100"/>
          <a:sy n="105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7BF00-E9B6-4E9A-8A65-5137E054FB5E}" type="datetimeFigureOut">
              <a:rPr lang="zh-CN" altLang="en-US" smtClean="0"/>
              <a:t>2026/3/29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CB4C0-FE15-423F-BAD0-024B73F190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0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CB4C0-FE15-423F-BAD0-024B73F1909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88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slide" Target="../slides/slide11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Relationship Id="rId9" Type="http://schemas.openxmlformats.org/officeDocument/2006/relationships/slide" Target="../slides/slide2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5.xml"/><Relationship Id="rId7" Type="http://schemas.openxmlformats.org/officeDocument/2006/relationships/slide" Target="../slides/slide14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34.xml"/><Relationship Id="rId10" Type="http://schemas.openxmlformats.org/officeDocument/2006/relationships/slide" Target="../slides/slide25.xml"/><Relationship Id="rId4" Type="http://schemas.openxmlformats.org/officeDocument/2006/relationships/slide" Target="../slides/slide11.xml"/><Relationship Id="rId9" Type="http://schemas.openxmlformats.org/officeDocument/2006/relationships/slide" Target="../slides/slide2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5.xml"/><Relationship Id="rId7" Type="http://schemas.openxmlformats.org/officeDocument/2006/relationships/slide" Target="../slides/slide14.xm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5" Type="http://schemas.openxmlformats.org/officeDocument/2006/relationships/slide" Target="../slides/slide34.xml"/><Relationship Id="rId10" Type="http://schemas.openxmlformats.org/officeDocument/2006/relationships/slide" Target="../slides/slide25.xml"/><Relationship Id="rId4" Type="http://schemas.openxmlformats.org/officeDocument/2006/relationships/slide" Target="../slides/slide11.xml"/><Relationship Id="rId9" Type="http://schemas.openxmlformats.org/officeDocument/2006/relationships/slide" Target="../slides/slide2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3" Type="http://schemas.openxmlformats.org/officeDocument/2006/relationships/slide" Target="../slides/slide11.xml"/><Relationship Id="rId7" Type="http://schemas.openxmlformats.org/officeDocument/2006/relationships/slide" Target="../slides/slide1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Relationship Id="rId9" Type="http://schemas.openxmlformats.org/officeDocument/2006/relationships/slide" Target="../slides/slide2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2.xml"/><Relationship Id="rId13" Type="http://schemas.openxmlformats.org/officeDocument/2006/relationships/slide" Target="../slides/slide29.xml"/><Relationship Id="rId3" Type="http://schemas.openxmlformats.org/officeDocument/2006/relationships/slide" Target="../slides/slide11.xml"/><Relationship Id="rId7" Type="http://schemas.openxmlformats.org/officeDocument/2006/relationships/slide" Target="../slides/slide19.xml"/><Relationship Id="rId12" Type="http://schemas.openxmlformats.org/officeDocument/2006/relationships/slide" Target="../slides/slide28.xml"/><Relationship Id="rId17" Type="http://schemas.openxmlformats.org/officeDocument/2006/relationships/image" Target="../media/image2.jpg"/><Relationship Id="rId2" Type="http://schemas.openxmlformats.org/officeDocument/2006/relationships/slide" Target="../slides/slide5.xml"/><Relationship Id="rId16" Type="http://schemas.openxmlformats.org/officeDocument/2006/relationships/slide" Target="../slides/slide3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4.xml"/><Relationship Id="rId11" Type="http://schemas.openxmlformats.org/officeDocument/2006/relationships/slide" Target="../slides/slide27.xml"/><Relationship Id="rId5" Type="http://schemas.openxmlformats.org/officeDocument/2006/relationships/slide" Target="../slides/slide2.xml"/><Relationship Id="rId15" Type="http://schemas.openxmlformats.org/officeDocument/2006/relationships/slide" Target="../slides/slide32.xml"/><Relationship Id="rId10" Type="http://schemas.openxmlformats.org/officeDocument/2006/relationships/slide" Target="../slides/slide30.xml"/><Relationship Id="rId4" Type="http://schemas.openxmlformats.org/officeDocument/2006/relationships/slide" Target="../slides/slide34.xml"/><Relationship Id="rId9" Type="http://schemas.openxmlformats.org/officeDocument/2006/relationships/slide" Target="../slides/slide26.xml"/><Relationship Id="rId14" Type="http://schemas.openxmlformats.org/officeDocument/2006/relationships/slide" Target="../slides/slide3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13" Type="http://schemas.openxmlformats.org/officeDocument/2006/relationships/slide" Target="../slides/slide28.xml"/><Relationship Id="rId3" Type="http://schemas.openxmlformats.org/officeDocument/2006/relationships/slide" Target="../slides/slide26.xml"/><Relationship Id="rId7" Type="http://schemas.openxmlformats.org/officeDocument/2006/relationships/slide" Target="../slides/slide14.xml"/><Relationship Id="rId12" Type="http://schemas.openxmlformats.org/officeDocument/2006/relationships/slide" Target="../slides/slide27.xml"/><Relationship Id="rId17" Type="http://schemas.openxmlformats.org/officeDocument/2006/relationships/slide" Target="../slides/slide33.xml"/><Relationship Id="rId2" Type="http://schemas.openxmlformats.org/officeDocument/2006/relationships/slide" Target="../slides/slide34.xml"/><Relationship Id="rId16" Type="http://schemas.openxmlformats.org/officeDocument/2006/relationships/slide" Target="../slides/slide3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.xml"/><Relationship Id="rId11" Type="http://schemas.openxmlformats.org/officeDocument/2006/relationships/slide" Target="../slides/slide30.xml"/><Relationship Id="rId5" Type="http://schemas.openxmlformats.org/officeDocument/2006/relationships/slide" Target="../slides/slide11.xml"/><Relationship Id="rId15" Type="http://schemas.openxmlformats.org/officeDocument/2006/relationships/slide" Target="../slides/slide31.xml"/><Relationship Id="rId10" Type="http://schemas.openxmlformats.org/officeDocument/2006/relationships/image" Target="../media/image2.jpg"/><Relationship Id="rId4" Type="http://schemas.openxmlformats.org/officeDocument/2006/relationships/slide" Target="../slides/slide5.xml"/><Relationship Id="rId9" Type="http://schemas.openxmlformats.org/officeDocument/2006/relationships/slide" Target="../slides/slide22.xml"/><Relationship Id="rId14" Type="http://schemas.openxmlformats.org/officeDocument/2006/relationships/slide" Target="../slides/slide2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.xml"/><Relationship Id="rId4" Type="http://schemas.openxmlformats.org/officeDocument/2006/relationships/slide" Target="../slides/slide3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A2D8C5-165D-4101-C54F-6D9B0A68F559}"/>
              </a:ext>
            </a:extLst>
          </p:cNvPr>
          <p:cNvSpPr/>
          <p:nvPr userDrawn="1"/>
        </p:nvSpPr>
        <p:spPr>
          <a:xfrm>
            <a:off x="1587" y="4249456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8A2ADEE-9AAB-9225-3086-440B07BDAAC8}"/>
              </a:ext>
            </a:extLst>
          </p:cNvPr>
          <p:cNvSpPr txBox="1"/>
          <p:nvPr userDrawn="1"/>
        </p:nvSpPr>
        <p:spPr>
          <a:xfrm>
            <a:off x="1630710" y="2234180"/>
            <a:ext cx="9001000" cy="10519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2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探究诺艾儿家族精灵与兽人性状的</a:t>
            </a:r>
            <a:endParaRPr lang="en-US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2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遗传方式</a:t>
            </a:r>
            <a:endParaRPr lang="zh-CN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E19A38-FBF9-6DE7-6B37-FD842C305E9C}"/>
              </a:ext>
            </a:extLst>
          </p:cNvPr>
          <p:cNvGrpSpPr/>
          <p:nvPr userDrawn="1"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6A8B56-C026-A9DC-B5AA-CFBFACBFC5BC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CB28C81-62FB-6C73-EE1D-F4B95524C2B0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12" name="Picture 4" descr="C:\Users\Administrator\Desktop\图片3.png">
              <a:extLst>
                <a:ext uri="{FF2B5EF4-FFF2-40B4-BE49-F238E27FC236}">
                  <a16:creationId xmlns:a16="http://schemas.microsoft.com/office/drawing/2014/main" id="{3D898F1A-FCCC-C6BA-156C-442CE1369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E0363C3-302B-778B-9238-A09317BB7D40}"/>
              </a:ext>
            </a:extLst>
          </p:cNvPr>
          <p:cNvSpPr/>
          <p:nvPr userDrawn="1"/>
        </p:nvSpPr>
        <p:spPr>
          <a:xfrm>
            <a:off x="1" y="4078016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左箭头 21">
            <a:extLst>
              <a:ext uri="{FF2B5EF4-FFF2-40B4-BE49-F238E27FC236}">
                <a16:creationId xmlns:a16="http://schemas.microsoft.com/office/drawing/2014/main" id="{9E3B05DC-3CD0-D778-1DC5-EF559D300A55}"/>
              </a:ext>
            </a:extLst>
          </p:cNvPr>
          <p:cNvSpPr/>
          <p:nvPr userDrawn="1"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左箭头 22">
            <a:extLst>
              <a:ext uri="{FF2B5EF4-FFF2-40B4-BE49-F238E27FC236}">
                <a16:creationId xmlns:a16="http://schemas.microsoft.com/office/drawing/2014/main" id="{83D80AD8-5B9D-D08A-6043-3C1E4D2E803A}"/>
              </a:ext>
            </a:extLst>
          </p:cNvPr>
          <p:cNvSpPr/>
          <p:nvPr userDrawn="1"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左箭头 23">
            <a:extLst>
              <a:ext uri="{FF2B5EF4-FFF2-40B4-BE49-F238E27FC236}">
                <a16:creationId xmlns:a16="http://schemas.microsoft.com/office/drawing/2014/main" id="{9194FB83-0F79-F795-2DEA-C529915C3886}"/>
              </a:ext>
            </a:extLst>
          </p:cNvPr>
          <p:cNvSpPr/>
          <p:nvPr userDrawn="1"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B301A-C2AE-64AD-00D8-16CC890698EF}"/>
              </a:ext>
            </a:extLst>
          </p:cNvPr>
          <p:cNvSpPr txBox="1"/>
          <p:nvPr userDrawn="1"/>
        </p:nvSpPr>
        <p:spPr>
          <a:xfrm>
            <a:off x="412650" y="4340497"/>
            <a:ext cx="350132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一、主课题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二、课题基础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三、探究过程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四、总结</a:t>
            </a:r>
          </a:p>
        </p:txBody>
      </p:sp>
    </p:spTree>
    <p:extLst>
      <p:ext uri="{BB962C8B-B14F-4D97-AF65-F5344CB8AC3E}">
        <p14:creationId xmlns:p14="http://schemas.microsoft.com/office/powerpoint/2010/main" val="26221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838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：单基因常染色体遗传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A0F504-20D2-AB89-EB38-12A6711AB476}"/>
              </a:ext>
            </a:extLst>
          </p:cNvPr>
          <p:cNvSpPr/>
          <p:nvPr userDrawn="1"/>
        </p:nvSpPr>
        <p:spPr>
          <a:xfrm>
            <a:off x="1467032" y="6584161"/>
            <a:ext cx="1485690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91160D1E-44F4-461A-2C20-65ADB0F08CC0}"/>
              </a:ext>
            </a:extLst>
          </p:cNvPr>
          <p:cNvSpPr/>
          <p:nvPr userDrawn="1"/>
        </p:nvSpPr>
        <p:spPr>
          <a:xfrm>
            <a:off x="2946866" y="6584096"/>
            <a:ext cx="1554444" cy="2739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90E9410F-D452-9A9C-113F-44967B45B9EA}"/>
              </a:ext>
            </a:extLst>
          </p:cNvPr>
          <p:cNvSpPr/>
          <p:nvPr userDrawn="1"/>
        </p:nvSpPr>
        <p:spPr>
          <a:xfrm>
            <a:off x="10724972" y="6584098"/>
            <a:ext cx="146702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30BAEA4-B6FE-4334-F991-5A47F2AC3B3D}"/>
              </a:ext>
            </a:extLst>
          </p:cNvPr>
          <p:cNvSpPr/>
          <p:nvPr userDrawn="1"/>
        </p:nvSpPr>
        <p:spPr>
          <a:xfrm>
            <a:off x="-11393" y="6584098"/>
            <a:ext cx="1478424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2" name="矩形 1">
            <a:hlinkClick r:id="rId6" action="ppaction://hlinksldjump"/>
            <a:extLst>
              <a:ext uri="{FF2B5EF4-FFF2-40B4-BE49-F238E27FC236}">
                <a16:creationId xmlns:a16="http://schemas.microsoft.com/office/drawing/2014/main" id="{7F8194DD-3F65-FAFF-524D-26C08CF374F9}"/>
              </a:ext>
            </a:extLst>
          </p:cNvPr>
          <p:cNvSpPr/>
          <p:nvPr userDrawn="1"/>
        </p:nvSpPr>
        <p:spPr>
          <a:xfrm>
            <a:off x="4507179" y="6579321"/>
            <a:ext cx="1554445" cy="2786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3" name="矩形 2">
            <a:hlinkClick r:id="rId7" action="ppaction://hlinksldjump"/>
            <a:extLst>
              <a:ext uri="{FF2B5EF4-FFF2-40B4-BE49-F238E27FC236}">
                <a16:creationId xmlns:a16="http://schemas.microsoft.com/office/drawing/2014/main" id="{5741C31F-C434-AE9C-44EE-049FE22F73F9}"/>
              </a:ext>
            </a:extLst>
          </p:cNvPr>
          <p:cNvSpPr/>
          <p:nvPr userDrawn="1"/>
        </p:nvSpPr>
        <p:spPr>
          <a:xfrm>
            <a:off x="6061624" y="6579321"/>
            <a:ext cx="1554445" cy="2786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4" name="矩形 3">
            <a:hlinkClick r:id="rId8" action="ppaction://hlinksldjump"/>
            <a:extLst>
              <a:ext uri="{FF2B5EF4-FFF2-40B4-BE49-F238E27FC236}">
                <a16:creationId xmlns:a16="http://schemas.microsoft.com/office/drawing/2014/main" id="{36978372-BA11-8189-4958-DB08D782326A}"/>
              </a:ext>
            </a:extLst>
          </p:cNvPr>
          <p:cNvSpPr/>
          <p:nvPr userDrawn="1"/>
        </p:nvSpPr>
        <p:spPr>
          <a:xfrm>
            <a:off x="7616077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-2.2.1</a:t>
            </a:r>
            <a:endParaRPr lang="zh-CN" altLang="en-US" dirty="0"/>
          </a:p>
        </p:txBody>
      </p:sp>
      <p:sp>
        <p:nvSpPr>
          <p:cNvPr id="5" name="矩形 4">
            <a:hlinkClick r:id="rId9" action="ppaction://hlinksldjump"/>
            <a:extLst>
              <a:ext uri="{FF2B5EF4-FFF2-40B4-BE49-F238E27FC236}">
                <a16:creationId xmlns:a16="http://schemas.microsoft.com/office/drawing/2014/main" id="{967AE914-D33A-766B-167E-A4CCB0EB8641}"/>
              </a:ext>
            </a:extLst>
          </p:cNvPr>
          <p:cNvSpPr/>
          <p:nvPr userDrawn="1"/>
        </p:nvSpPr>
        <p:spPr>
          <a:xfrm>
            <a:off x="9170524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96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2.1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：双基因常染色体遗传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BCBA60-097B-25EF-752E-AF06C554A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EF179CFB-F095-C93D-6C92-402B864DE4B3}"/>
              </a:ext>
            </a:extLst>
          </p:cNvPr>
          <p:cNvSpPr/>
          <p:nvPr userDrawn="1"/>
        </p:nvSpPr>
        <p:spPr>
          <a:xfrm>
            <a:off x="1467032" y="6584161"/>
            <a:ext cx="1485690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15" name="矩形 14">
            <a:hlinkClick r:id="rId4" action="ppaction://hlinksldjump"/>
            <a:extLst>
              <a:ext uri="{FF2B5EF4-FFF2-40B4-BE49-F238E27FC236}">
                <a16:creationId xmlns:a16="http://schemas.microsoft.com/office/drawing/2014/main" id="{B424E62A-2B26-6C9D-8500-C99068BEE64A}"/>
              </a:ext>
            </a:extLst>
          </p:cNvPr>
          <p:cNvSpPr/>
          <p:nvPr userDrawn="1"/>
        </p:nvSpPr>
        <p:spPr>
          <a:xfrm>
            <a:off x="2946866" y="6584096"/>
            <a:ext cx="1554444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16" name="矩形 15">
            <a:hlinkClick r:id="rId5" action="ppaction://hlinksldjump"/>
            <a:extLst>
              <a:ext uri="{FF2B5EF4-FFF2-40B4-BE49-F238E27FC236}">
                <a16:creationId xmlns:a16="http://schemas.microsoft.com/office/drawing/2014/main" id="{CC2F53E5-8B42-2859-373F-BCD75A9E7C44}"/>
              </a:ext>
            </a:extLst>
          </p:cNvPr>
          <p:cNvSpPr/>
          <p:nvPr userDrawn="1"/>
        </p:nvSpPr>
        <p:spPr>
          <a:xfrm>
            <a:off x="10724972" y="6584098"/>
            <a:ext cx="146702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17" name="矩形 16">
            <a:hlinkClick r:id="rId6" action="ppaction://hlinksldjump"/>
            <a:extLst>
              <a:ext uri="{FF2B5EF4-FFF2-40B4-BE49-F238E27FC236}">
                <a16:creationId xmlns:a16="http://schemas.microsoft.com/office/drawing/2014/main" id="{466FA6F8-3741-5369-72B6-9435FE1DFD77}"/>
              </a:ext>
            </a:extLst>
          </p:cNvPr>
          <p:cNvSpPr/>
          <p:nvPr userDrawn="1"/>
        </p:nvSpPr>
        <p:spPr>
          <a:xfrm>
            <a:off x="-11393" y="6584098"/>
            <a:ext cx="1478424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18" name="矩形 17">
            <a:hlinkClick r:id="rId7" action="ppaction://hlinksldjump"/>
            <a:extLst>
              <a:ext uri="{FF2B5EF4-FFF2-40B4-BE49-F238E27FC236}">
                <a16:creationId xmlns:a16="http://schemas.microsoft.com/office/drawing/2014/main" id="{CECDF80C-544C-BCDB-3AA7-E3FEAA029B5F}"/>
              </a:ext>
            </a:extLst>
          </p:cNvPr>
          <p:cNvSpPr/>
          <p:nvPr userDrawn="1"/>
        </p:nvSpPr>
        <p:spPr>
          <a:xfrm>
            <a:off x="4507179" y="6579321"/>
            <a:ext cx="1554445" cy="2786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19" name="矩形 18">
            <a:hlinkClick r:id="rId8" action="ppaction://hlinksldjump"/>
            <a:extLst>
              <a:ext uri="{FF2B5EF4-FFF2-40B4-BE49-F238E27FC236}">
                <a16:creationId xmlns:a16="http://schemas.microsoft.com/office/drawing/2014/main" id="{C7FFA6F6-C2F4-AA02-B107-800FA48C87CD}"/>
              </a:ext>
            </a:extLst>
          </p:cNvPr>
          <p:cNvSpPr/>
          <p:nvPr userDrawn="1"/>
        </p:nvSpPr>
        <p:spPr>
          <a:xfrm>
            <a:off x="6061624" y="6579321"/>
            <a:ext cx="1554445" cy="2786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20" name="矩形 19">
            <a:hlinkClick r:id="rId9" action="ppaction://hlinksldjump"/>
            <a:extLst>
              <a:ext uri="{FF2B5EF4-FFF2-40B4-BE49-F238E27FC236}">
                <a16:creationId xmlns:a16="http://schemas.microsoft.com/office/drawing/2014/main" id="{A3412DFE-AF68-1643-F4FE-4AF9960DCFB0}"/>
              </a:ext>
            </a:extLst>
          </p:cNvPr>
          <p:cNvSpPr/>
          <p:nvPr userDrawn="1"/>
        </p:nvSpPr>
        <p:spPr>
          <a:xfrm>
            <a:off x="7616077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-2.2.1</a:t>
            </a:r>
            <a:endParaRPr lang="zh-CN" altLang="en-US" dirty="0"/>
          </a:p>
        </p:txBody>
      </p:sp>
      <p:sp>
        <p:nvSpPr>
          <p:cNvPr id="21" name="矩形 20">
            <a:hlinkClick r:id="rId10" action="ppaction://hlinksldjump"/>
            <a:extLst>
              <a:ext uri="{FF2B5EF4-FFF2-40B4-BE49-F238E27FC236}">
                <a16:creationId xmlns:a16="http://schemas.microsoft.com/office/drawing/2014/main" id="{D3879888-1FF0-697C-F93D-C7789107D7B0}"/>
              </a:ext>
            </a:extLst>
          </p:cNvPr>
          <p:cNvSpPr/>
          <p:nvPr userDrawn="1"/>
        </p:nvSpPr>
        <p:spPr>
          <a:xfrm>
            <a:off x="9170524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914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2.2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：双基因共同控制兽人（或精灵）性状的常染色体遗传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5BE81E-95C6-138C-FFFB-F5B7706DB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90DCF4B2-C834-1A53-5624-A19662624600}"/>
              </a:ext>
            </a:extLst>
          </p:cNvPr>
          <p:cNvSpPr/>
          <p:nvPr userDrawn="1"/>
        </p:nvSpPr>
        <p:spPr>
          <a:xfrm>
            <a:off x="1467032" y="6584161"/>
            <a:ext cx="1485690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15" name="矩形 14">
            <a:hlinkClick r:id="rId4" action="ppaction://hlinksldjump"/>
            <a:extLst>
              <a:ext uri="{FF2B5EF4-FFF2-40B4-BE49-F238E27FC236}">
                <a16:creationId xmlns:a16="http://schemas.microsoft.com/office/drawing/2014/main" id="{B1858ED8-376F-4A6D-77B6-2C39B3F6BFA1}"/>
              </a:ext>
            </a:extLst>
          </p:cNvPr>
          <p:cNvSpPr/>
          <p:nvPr userDrawn="1"/>
        </p:nvSpPr>
        <p:spPr>
          <a:xfrm>
            <a:off x="2946866" y="6584096"/>
            <a:ext cx="1554444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16" name="矩形 15">
            <a:hlinkClick r:id="rId5" action="ppaction://hlinksldjump"/>
            <a:extLst>
              <a:ext uri="{FF2B5EF4-FFF2-40B4-BE49-F238E27FC236}">
                <a16:creationId xmlns:a16="http://schemas.microsoft.com/office/drawing/2014/main" id="{D429B581-9ABE-82D7-6313-30CF83A2CCCA}"/>
              </a:ext>
            </a:extLst>
          </p:cNvPr>
          <p:cNvSpPr/>
          <p:nvPr userDrawn="1"/>
        </p:nvSpPr>
        <p:spPr>
          <a:xfrm>
            <a:off x="10724972" y="6584098"/>
            <a:ext cx="146702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17" name="矩形 16">
            <a:hlinkClick r:id="rId6" action="ppaction://hlinksldjump"/>
            <a:extLst>
              <a:ext uri="{FF2B5EF4-FFF2-40B4-BE49-F238E27FC236}">
                <a16:creationId xmlns:a16="http://schemas.microsoft.com/office/drawing/2014/main" id="{D67EFD1B-965C-3377-028D-06BF7B528638}"/>
              </a:ext>
            </a:extLst>
          </p:cNvPr>
          <p:cNvSpPr/>
          <p:nvPr userDrawn="1"/>
        </p:nvSpPr>
        <p:spPr>
          <a:xfrm>
            <a:off x="-11393" y="6584098"/>
            <a:ext cx="1478424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18" name="矩形 17">
            <a:hlinkClick r:id="rId7" action="ppaction://hlinksldjump"/>
            <a:extLst>
              <a:ext uri="{FF2B5EF4-FFF2-40B4-BE49-F238E27FC236}">
                <a16:creationId xmlns:a16="http://schemas.microsoft.com/office/drawing/2014/main" id="{FC2128B0-05F4-8BE4-B887-3E19E4E82E9B}"/>
              </a:ext>
            </a:extLst>
          </p:cNvPr>
          <p:cNvSpPr/>
          <p:nvPr userDrawn="1"/>
        </p:nvSpPr>
        <p:spPr>
          <a:xfrm>
            <a:off x="4507179" y="6579321"/>
            <a:ext cx="1554445" cy="2786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19" name="矩形 18">
            <a:hlinkClick r:id="rId8" action="ppaction://hlinksldjump"/>
            <a:extLst>
              <a:ext uri="{FF2B5EF4-FFF2-40B4-BE49-F238E27FC236}">
                <a16:creationId xmlns:a16="http://schemas.microsoft.com/office/drawing/2014/main" id="{4414F91B-D8FB-6B3B-BF73-5B051F5269DF}"/>
              </a:ext>
            </a:extLst>
          </p:cNvPr>
          <p:cNvSpPr/>
          <p:nvPr userDrawn="1"/>
        </p:nvSpPr>
        <p:spPr>
          <a:xfrm>
            <a:off x="6061624" y="6579321"/>
            <a:ext cx="1554445" cy="2786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20" name="矩形 19">
            <a:hlinkClick r:id="rId9" action="ppaction://hlinksldjump"/>
            <a:extLst>
              <a:ext uri="{FF2B5EF4-FFF2-40B4-BE49-F238E27FC236}">
                <a16:creationId xmlns:a16="http://schemas.microsoft.com/office/drawing/2014/main" id="{5727647F-FA24-A5E4-7744-AA557DBC0F26}"/>
              </a:ext>
            </a:extLst>
          </p:cNvPr>
          <p:cNvSpPr/>
          <p:nvPr userDrawn="1"/>
        </p:nvSpPr>
        <p:spPr>
          <a:xfrm>
            <a:off x="7616077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-2.2.1</a:t>
            </a:r>
            <a:endParaRPr lang="zh-CN" altLang="en-US" dirty="0"/>
          </a:p>
        </p:txBody>
      </p:sp>
      <p:sp>
        <p:nvSpPr>
          <p:cNvPr id="21" name="矩形 20">
            <a:hlinkClick r:id="rId10" action="ppaction://hlinksldjump"/>
            <a:extLst>
              <a:ext uri="{FF2B5EF4-FFF2-40B4-BE49-F238E27FC236}">
                <a16:creationId xmlns:a16="http://schemas.microsoft.com/office/drawing/2014/main" id="{02ACEA12-768E-E98A-0DE1-03A4397580D7}"/>
              </a:ext>
            </a:extLst>
          </p:cNvPr>
          <p:cNvSpPr/>
          <p:nvPr userDrawn="1"/>
        </p:nvSpPr>
        <p:spPr>
          <a:xfrm>
            <a:off x="9170524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2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2.2.1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</a:t>
            </a:r>
            <a:r>
              <a:rPr lang="zh-CN" altLang="en-US" sz="18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双基因共同控制兽人（或精灵）性状（显性数量决定性状）的常染色体遗传</a:t>
            </a:r>
          </a:p>
        </p:txBody>
      </p:sp>
      <p:sp>
        <p:nvSpPr>
          <p:cNvPr id="13" name="矩形 12">
            <a:hlinkClick r:id="rId2" action="ppaction://hlinksldjump"/>
            <a:extLst>
              <a:ext uri="{FF2B5EF4-FFF2-40B4-BE49-F238E27FC236}">
                <a16:creationId xmlns:a16="http://schemas.microsoft.com/office/drawing/2014/main" id="{B9280B37-AD6F-4F0E-452B-A23C2DA15C88}"/>
              </a:ext>
            </a:extLst>
          </p:cNvPr>
          <p:cNvSpPr/>
          <p:nvPr userDrawn="1"/>
        </p:nvSpPr>
        <p:spPr>
          <a:xfrm>
            <a:off x="1467032" y="6584161"/>
            <a:ext cx="1485690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14" name="矩形 13">
            <a:hlinkClick r:id="rId3" action="ppaction://hlinksldjump"/>
            <a:extLst>
              <a:ext uri="{FF2B5EF4-FFF2-40B4-BE49-F238E27FC236}">
                <a16:creationId xmlns:a16="http://schemas.microsoft.com/office/drawing/2014/main" id="{965194B3-720E-6279-6FD2-B232DCB5A7E2}"/>
              </a:ext>
            </a:extLst>
          </p:cNvPr>
          <p:cNvSpPr/>
          <p:nvPr userDrawn="1"/>
        </p:nvSpPr>
        <p:spPr>
          <a:xfrm>
            <a:off x="2946866" y="6584096"/>
            <a:ext cx="1554444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15" name="矩形 14">
            <a:hlinkClick r:id="rId4" action="ppaction://hlinksldjump"/>
            <a:extLst>
              <a:ext uri="{FF2B5EF4-FFF2-40B4-BE49-F238E27FC236}">
                <a16:creationId xmlns:a16="http://schemas.microsoft.com/office/drawing/2014/main" id="{FC755B58-D47C-8597-2A41-7681DE25DB9F}"/>
              </a:ext>
            </a:extLst>
          </p:cNvPr>
          <p:cNvSpPr/>
          <p:nvPr userDrawn="1"/>
        </p:nvSpPr>
        <p:spPr>
          <a:xfrm>
            <a:off x="10724972" y="6584098"/>
            <a:ext cx="146702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16" name="矩形 15">
            <a:hlinkClick r:id="rId5" action="ppaction://hlinksldjump"/>
            <a:extLst>
              <a:ext uri="{FF2B5EF4-FFF2-40B4-BE49-F238E27FC236}">
                <a16:creationId xmlns:a16="http://schemas.microsoft.com/office/drawing/2014/main" id="{F336B729-5CF1-C935-9242-65DEA8433E2A}"/>
              </a:ext>
            </a:extLst>
          </p:cNvPr>
          <p:cNvSpPr/>
          <p:nvPr userDrawn="1"/>
        </p:nvSpPr>
        <p:spPr>
          <a:xfrm>
            <a:off x="-11393" y="6584098"/>
            <a:ext cx="1478424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17" name="矩形 16">
            <a:hlinkClick r:id="rId6" action="ppaction://hlinksldjump"/>
            <a:extLst>
              <a:ext uri="{FF2B5EF4-FFF2-40B4-BE49-F238E27FC236}">
                <a16:creationId xmlns:a16="http://schemas.microsoft.com/office/drawing/2014/main" id="{92A0F346-8E69-1AC4-8F85-80CB980FD67B}"/>
              </a:ext>
            </a:extLst>
          </p:cNvPr>
          <p:cNvSpPr/>
          <p:nvPr userDrawn="1"/>
        </p:nvSpPr>
        <p:spPr>
          <a:xfrm>
            <a:off x="4507179" y="6579321"/>
            <a:ext cx="1554445" cy="2786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18" name="矩形 17">
            <a:hlinkClick r:id="rId7" action="ppaction://hlinksldjump"/>
            <a:extLst>
              <a:ext uri="{FF2B5EF4-FFF2-40B4-BE49-F238E27FC236}">
                <a16:creationId xmlns:a16="http://schemas.microsoft.com/office/drawing/2014/main" id="{9C800FEE-B0FF-2624-42CB-849CDAF72DF2}"/>
              </a:ext>
            </a:extLst>
          </p:cNvPr>
          <p:cNvSpPr/>
          <p:nvPr userDrawn="1"/>
        </p:nvSpPr>
        <p:spPr>
          <a:xfrm>
            <a:off x="6061624" y="6579321"/>
            <a:ext cx="1554445" cy="2786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9" name="矩形 18">
            <a:hlinkClick r:id="rId8" action="ppaction://hlinksldjump"/>
            <a:extLst>
              <a:ext uri="{FF2B5EF4-FFF2-40B4-BE49-F238E27FC236}">
                <a16:creationId xmlns:a16="http://schemas.microsoft.com/office/drawing/2014/main" id="{4C39FD67-0496-2431-4189-B5B939B6E803}"/>
              </a:ext>
            </a:extLst>
          </p:cNvPr>
          <p:cNvSpPr/>
          <p:nvPr userDrawn="1"/>
        </p:nvSpPr>
        <p:spPr>
          <a:xfrm>
            <a:off x="7616077" y="6584161"/>
            <a:ext cx="1554445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-2.2.1</a:t>
            </a:r>
            <a:endParaRPr lang="zh-CN" altLang="en-US" dirty="0"/>
          </a:p>
        </p:txBody>
      </p:sp>
      <p:sp>
        <p:nvSpPr>
          <p:cNvPr id="20" name="矩形 19">
            <a:hlinkClick r:id="rId9" action="ppaction://hlinksldjump"/>
            <a:extLst>
              <a:ext uri="{FF2B5EF4-FFF2-40B4-BE49-F238E27FC236}">
                <a16:creationId xmlns:a16="http://schemas.microsoft.com/office/drawing/2014/main" id="{58D41BBD-EC84-8C31-7B63-D4A0A82077A7}"/>
              </a:ext>
            </a:extLst>
          </p:cNvPr>
          <p:cNvSpPr/>
          <p:nvPr userDrawn="1"/>
        </p:nvSpPr>
        <p:spPr>
          <a:xfrm>
            <a:off x="9170524" y="6584161"/>
            <a:ext cx="1554445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26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3DE1AB-5097-01B4-7784-EAB1ACF26397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1407FCE0-A323-B3E1-B1A7-C9F0D7351A18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48A6F95-390C-C3CD-DBDB-527C37204731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23" name="矩形 22">
            <a:hlinkClick r:id="rId6" action="ppaction://hlinksldjump"/>
            <a:extLst>
              <a:ext uri="{FF2B5EF4-FFF2-40B4-BE49-F238E27FC236}">
                <a16:creationId xmlns:a16="http://schemas.microsoft.com/office/drawing/2014/main" id="{AAC5D80F-616A-6858-216A-F1C8F2845585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25" name="矩形 24">
            <a:hlinkClick r:id="rId7" action="ppaction://hlinksldjump"/>
            <a:extLst>
              <a:ext uri="{FF2B5EF4-FFF2-40B4-BE49-F238E27FC236}">
                <a16:creationId xmlns:a16="http://schemas.microsoft.com/office/drawing/2014/main" id="{7B2C711E-E300-3659-9180-45E980AD3C17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26" name="矩形 25">
            <a:hlinkClick r:id="rId8" action="ppaction://hlinksldjump"/>
            <a:extLst>
              <a:ext uri="{FF2B5EF4-FFF2-40B4-BE49-F238E27FC236}">
                <a16:creationId xmlns:a16="http://schemas.microsoft.com/office/drawing/2014/main" id="{6329E8DF-1C40-1AA8-AA0D-E3148D75859F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sp>
        <p:nvSpPr>
          <p:cNvPr id="27" name="矩形 26">
            <a:hlinkClick r:id="rId9" action="ppaction://hlinksldjump"/>
            <a:extLst>
              <a:ext uri="{FF2B5EF4-FFF2-40B4-BE49-F238E27FC236}">
                <a16:creationId xmlns:a16="http://schemas.microsoft.com/office/drawing/2014/main" id="{E9C7F6F9-16D4-3DCB-31D6-DC4F17FC8014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28" name="矩形 27">
            <a:hlinkClick r:id="rId10" action="ppaction://hlinksldjump"/>
            <a:extLst>
              <a:ext uri="{FF2B5EF4-FFF2-40B4-BE49-F238E27FC236}">
                <a16:creationId xmlns:a16="http://schemas.microsoft.com/office/drawing/2014/main" id="{71A14087-1576-0C87-1818-82CB140BD63C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29" name="矩形 28">
            <a:hlinkClick r:id="rId11" action="ppaction://hlinksldjump"/>
            <a:extLst>
              <a:ext uri="{FF2B5EF4-FFF2-40B4-BE49-F238E27FC236}">
                <a16:creationId xmlns:a16="http://schemas.microsoft.com/office/drawing/2014/main" id="{1F90E6D5-5739-B2CE-5FEB-3226DF1ADB0C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30" name="矩形 29">
            <a:hlinkClick r:id="rId12" action="ppaction://hlinksldjump"/>
            <a:extLst>
              <a:ext uri="{FF2B5EF4-FFF2-40B4-BE49-F238E27FC236}">
                <a16:creationId xmlns:a16="http://schemas.microsoft.com/office/drawing/2014/main" id="{1FB9DD94-3923-4781-A536-25CC87007924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31" name="矩形 30">
            <a:hlinkClick r:id="rId13" action="ppaction://hlinksldjump"/>
            <a:extLst>
              <a:ext uri="{FF2B5EF4-FFF2-40B4-BE49-F238E27FC236}">
                <a16:creationId xmlns:a16="http://schemas.microsoft.com/office/drawing/2014/main" id="{C4B61A79-AE9F-F3DA-0D42-0F4CA3BB0A49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32" name="矩形 31">
            <a:hlinkClick r:id="rId14" action="ppaction://hlinksldjump"/>
            <a:extLst>
              <a:ext uri="{FF2B5EF4-FFF2-40B4-BE49-F238E27FC236}">
                <a16:creationId xmlns:a16="http://schemas.microsoft.com/office/drawing/2014/main" id="{37A0FE09-F991-16CE-86E7-ECA2A91A7FA5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33" name="矩形 32">
            <a:hlinkClick r:id="rId15" action="ppaction://hlinksldjump"/>
            <a:extLst>
              <a:ext uri="{FF2B5EF4-FFF2-40B4-BE49-F238E27FC236}">
                <a16:creationId xmlns:a16="http://schemas.microsoft.com/office/drawing/2014/main" id="{AE9B9DC0-24CB-F8C3-626C-C1FF6097E0AA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34" name="矩形 33">
            <a:hlinkClick r:id="rId16" action="ppaction://hlinksldjump"/>
            <a:extLst>
              <a:ext uri="{FF2B5EF4-FFF2-40B4-BE49-F238E27FC236}">
                <a16:creationId xmlns:a16="http://schemas.microsoft.com/office/drawing/2014/main" id="{15A2B414-0902-FA89-1BAA-F4BE4C58AD80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438199E-C609-96A0-7B03-E80F218B980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7" name="矩形 26">
            <a:hlinkClick r:id="rId3" action="ppaction://hlinksldjump"/>
            <a:extLst>
              <a:ext uri="{FF2B5EF4-FFF2-40B4-BE49-F238E27FC236}">
                <a16:creationId xmlns:a16="http://schemas.microsoft.com/office/drawing/2014/main" id="{E9C7F6F9-16D4-3DCB-31D6-DC4F17FC8014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2" name="矩形 1">
            <a:hlinkClick r:id="rId4" action="ppaction://hlinksldjump"/>
            <a:extLst>
              <a:ext uri="{FF2B5EF4-FFF2-40B4-BE49-F238E27FC236}">
                <a16:creationId xmlns:a16="http://schemas.microsoft.com/office/drawing/2014/main" id="{3129C676-5113-D6E9-D675-21B607F4F1BD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3" name="矩形 2">
            <a:hlinkClick r:id="rId5" action="ppaction://hlinksldjump"/>
            <a:extLst>
              <a:ext uri="{FF2B5EF4-FFF2-40B4-BE49-F238E27FC236}">
                <a16:creationId xmlns:a16="http://schemas.microsoft.com/office/drawing/2014/main" id="{444CD4B5-44B4-6281-FEE9-5996E7A4F076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4" name="矩形 3">
            <a:hlinkClick r:id="rId6" action="ppaction://hlinksldjump"/>
            <a:extLst>
              <a:ext uri="{FF2B5EF4-FFF2-40B4-BE49-F238E27FC236}">
                <a16:creationId xmlns:a16="http://schemas.microsoft.com/office/drawing/2014/main" id="{674F0E02-ECC7-6E91-DEC5-5ABE2FED4673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5" name="矩形 4">
            <a:hlinkClick r:id="rId7" action="ppaction://hlinksldjump"/>
            <a:extLst>
              <a:ext uri="{FF2B5EF4-FFF2-40B4-BE49-F238E27FC236}">
                <a16:creationId xmlns:a16="http://schemas.microsoft.com/office/drawing/2014/main" id="{B79BB739-8F2B-3EC7-E934-9A6A57669C6E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7" name="矩形 6">
            <a:hlinkClick r:id="rId8" action="ppaction://hlinksldjump"/>
            <a:extLst>
              <a:ext uri="{FF2B5EF4-FFF2-40B4-BE49-F238E27FC236}">
                <a16:creationId xmlns:a16="http://schemas.microsoft.com/office/drawing/2014/main" id="{F5343FBB-725D-C6A9-506C-DD3F447AED13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8" name="矩形 7">
            <a:hlinkClick r:id="rId9" action="ppaction://hlinksldjump"/>
            <a:extLst>
              <a:ext uri="{FF2B5EF4-FFF2-40B4-BE49-F238E27FC236}">
                <a16:creationId xmlns:a16="http://schemas.microsoft.com/office/drawing/2014/main" id="{ADD913EC-CD45-3D4C-31FA-3EC7F706049A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DB414E3-3092-421E-2F7B-847A0AF8961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11" name="矩形 10">
            <a:hlinkClick r:id="rId11" action="ppaction://hlinksldjump"/>
            <a:extLst>
              <a:ext uri="{FF2B5EF4-FFF2-40B4-BE49-F238E27FC236}">
                <a16:creationId xmlns:a16="http://schemas.microsoft.com/office/drawing/2014/main" id="{DC1DF6F0-5E10-828B-5358-A24D88676F34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12" name="矩形 11">
            <a:hlinkClick r:id="rId12" action="ppaction://hlinksldjump"/>
            <a:extLst>
              <a:ext uri="{FF2B5EF4-FFF2-40B4-BE49-F238E27FC236}">
                <a16:creationId xmlns:a16="http://schemas.microsoft.com/office/drawing/2014/main" id="{CA702351-5BC8-3A61-85A9-828FFA487480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13" name="矩形 12">
            <a:hlinkClick r:id="rId13" action="ppaction://hlinksldjump"/>
            <a:extLst>
              <a:ext uri="{FF2B5EF4-FFF2-40B4-BE49-F238E27FC236}">
                <a16:creationId xmlns:a16="http://schemas.microsoft.com/office/drawing/2014/main" id="{8A96CA5B-DD10-6E2C-DB9D-DB07A700F8C1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14" name="矩形 13">
            <a:hlinkClick r:id="rId14" action="ppaction://hlinksldjump"/>
            <a:extLst>
              <a:ext uri="{FF2B5EF4-FFF2-40B4-BE49-F238E27FC236}">
                <a16:creationId xmlns:a16="http://schemas.microsoft.com/office/drawing/2014/main" id="{C8D793DB-CB34-AF37-6842-6BD178A9F425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15" name="矩形 14">
            <a:hlinkClick r:id="rId15" action="ppaction://hlinksldjump"/>
            <a:extLst>
              <a:ext uri="{FF2B5EF4-FFF2-40B4-BE49-F238E27FC236}">
                <a16:creationId xmlns:a16="http://schemas.microsoft.com/office/drawing/2014/main" id="{AAE19720-5E7F-57CF-5506-2EF9DC362AED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6" name="矩形 15">
            <a:hlinkClick r:id="rId16" action="ppaction://hlinksldjump"/>
            <a:extLst>
              <a:ext uri="{FF2B5EF4-FFF2-40B4-BE49-F238E27FC236}">
                <a16:creationId xmlns:a16="http://schemas.microsoft.com/office/drawing/2014/main" id="{467EF24C-46BD-9AF9-345D-4D5B2593E8B2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7" name="矩形 16">
            <a:hlinkClick r:id="rId17" action="ppaction://hlinksldjump"/>
            <a:extLst>
              <a:ext uri="{FF2B5EF4-FFF2-40B4-BE49-F238E27FC236}">
                <a16:creationId xmlns:a16="http://schemas.microsoft.com/office/drawing/2014/main" id="{95042EDB-1521-113C-A995-1468B7ED0213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23989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10" name="矩形 9">
            <a:hlinkClick r:id="rId3" action="ppaction://hlinksldjump"/>
            <a:extLst>
              <a:ext uri="{FF2B5EF4-FFF2-40B4-BE49-F238E27FC236}">
                <a16:creationId xmlns:a16="http://schemas.microsoft.com/office/drawing/2014/main" id="{2F083B87-78C8-9EA8-13A6-1D9AD69DAD40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11" name="矩形 10">
            <a:hlinkClick r:id="rId4" action="ppaction://hlinksldjump"/>
            <a:extLst>
              <a:ext uri="{FF2B5EF4-FFF2-40B4-BE49-F238E27FC236}">
                <a16:creationId xmlns:a16="http://schemas.microsoft.com/office/drawing/2014/main" id="{F694195C-779B-987E-693B-787AAF69EFA0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12" name="矩形 11">
            <a:hlinkClick r:id="rId5" action="ppaction://hlinksldjump"/>
            <a:extLst>
              <a:ext uri="{FF2B5EF4-FFF2-40B4-BE49-F238E27FC236}">
                <a16:creationId xmlns:a16="http://schemas.microsoft.com/office/drawing/2014/main" id="{9F15E4FE-1EE0-ECAF-5B70-8AFF6D906BC9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13" name="矩形 12">
            <a:hlinkClick r:id="rId6" action="ppaction://hlinksldjump"/>
            <a:extLst>
              <a:ext uri="{FF2B5EF4-FFF2-40B4-BE49-F238E27FC236}">
                <a16:creationId xmlns:a16="http://schemas.microsoft.com/office/drawing/2014/main" id="{E7A98855-6CBB-1970-8F8D-0C96719AF551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14" name="矩形 13">
            <a:hlinkClick r:id="rId7" action="ppaction://hlinksldjump"/>
            <a:extLst>
              <a:ext uri="{FF2B5EF4-FFF2-40B4-BE49-F238E27FC236}">
                <a16:creationId xmlns:a16="http://schemas.microsoft.com/office/drawing/2014/main" id="{2D5A962C-7603-203C-EDC0-401CC35AA9BC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15" name="矩形 14">
            <a:hlinkClick r:id="rId8" action="ppaction://hlinksldjump"/>
            <a:extLst>
              <a:ext uri="{FF2B5EF4-FFF2-40B4-BE49-F238E27FC236}">
                <a16:creationId xmlns:a16="http://schemas.microsoft.com/office/drawing/2014/main" id="{F3BEA31A-EFDB-4879-4E4B-D1CB402E7735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6" name="矩形 15">
            <a:hlinkClick r:id="rId9" action="ppaction://hlinksldjump"/>
            <a:extLst>
              <a:ext uri="{FF2B5EF4-FFF2-40B4-BE49-F238E27FC236}">
                <a16:creationId xmlns:a16="http://schemas.microsoft.com/office/drawing/2014/main" id="{D269C7B2-A0C6-D995-5D26-46DD21202131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7C243FE-92B7-75D0-EA9F-90B53AFC1DF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3" name="矩形 2">
            <a:hlinkClick r:id="rId11" action="ppaction://hlinksldjump"/>
            <a:extLst>
              <a:ext uri="{FF2B5EF4-FFF2-40B4-BE49-F238E27FC236}">
                <a16:creationId xmlns:a16="http://schemas.microsoft.com/office/drawing/2014/main" id="{F839E12F-3D93-691F-2BBB-BEEB478244CC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4" name="矩形 3">
            <a:hlinkClick r:id="rId12" action="ppaction://hlinksldjump"/>
            <a:extLst>
              <a:ext uri="{FF2B5EF4-FFF2-40B4-BE49-F238E27FC236}">
                <a16:creationId xmlns:a16="http://schemas.microsoft.com/office/drawing/2014/main" id="{27DD1DA1-DE6F-8B6D-E0EA-DBB0E5D35B26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5" name="矩形 4">
            <a:hlinkClick r:id="rId13" action="ppaction://hlinksldjump"/>
            <a:extLst>
              <a:ext uri="{FF2B5EF4-FFF2-40B4-BE49-F238E27FC236}">
                <a16:creationId xmlns:a16="http://schemas.microsoft.com/office/drawing/2014/main" id="{91C963B3-A2DB-1AC8-EC42-9191BFCDEE69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7" name="矩形 6">
            <a:hlinkClick r:id="rId14" action="ppaction://hlinksldjump"/>
            <a:extLst>
              <a:ext uri="{FF2B5EF4-FFF2-40B4-BE49-F238E27FC236}">
                <a16:creationId xmlns:a16="http://schemas.microsoft.com/office/drawing/2014/main" id="{9A1F4A58-112C-E1EF-D387-7D85E5D772A3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8" name="矩形 7">
            <a:hlinkClick r:id="rId15" action="ppaction://hlinksldjump"/>
            <a:extLst>
              <a:ext uri="{FF2B5EF4-FFF2-40B4-BE49-F238E27FC236}">
                <a16:creationId xmlns:a16="http://schemas.microsoft.com/office/drawing/2014/main" id="{4EE01304-C6F3-F2AF-390C-A898F74D6D4D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7" name="矩形 16">
            <a:hlinkClick r:id="rId16" action="ppaction://hlinksldjump"/>
            <a:extLst>
              <a:ext uri="{FF2B5EF4-FFF2-40B4-BE49-F238E27FC236}">
                <a16:creationId xmlns:a16="http://schemas.microsoft.com/office/drawing/2014/main" id="{EA467697-46F2-58DF-BF49-74B0E70A6077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8" name="矩形 17">
            <a:hlinkClick r:id="rId17" action="ppaction://hlinksldjump"/>
            <a:extLst>
              <a:ext uri="{FF2B5EF4-FFF2-40B4-BE49-F238E27FC236}">
                <a16:creationId xmlns:a16="http://schemas.microsoft.com/office/drawing/2014/main" id="{0A5C4395-627C-BA72-7FEE-7FAC5658D6BF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27106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E692C8C2-F64D-2A13-363A-DAFB93C2B903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A649BF48-E815-17E3-3E0E-AB444FF7936D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437561C6-51A6-749D-E06A-4C9A62106F1D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5" name="矩形 4">
            <a:hlinkClick r:id="rId6" action="ppaction://hlinksldjump"/>
            <a:extLst>
              <a:ext uri="{FF2B5EF4-FFF2-40B4-BE49-F238E27FC236}">
                <a16:creationId xmlns:a16="http://schemas.microsoft.com/office/drawing/2014/main" id="{94871846-52A4-CE51-16EC-F1AF7B710D69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7" name="矩形 6">
            <a:hlinkClick r:id="rId7" action="ppaction://hlinksldjump"/>
            <a:extLst>
              <a:ext uri="{FF2B5EF4-FFF2-40B4-BE49-F238E27FC236}">
                <a16:creationId xmlns:a16="http://schemas.microsoft.com/office/drawing/2014/main" id="{3DA476A8-3D82-2215-ABF5-3094500E96B9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8" name="矩形 7">
            <a:hlinkClick r:id="rId8" action="ppaction://hlinksldjump"/>
            <a:extLst>
              <a:ext uri="{FF2B5EF4-FFF2-40B4-BE49-F238E27FC236}">
                <a16:creationId xmlns:a16="http://schemas.microsoft.com/office/drawing/2014/main" id="{7DB63E09-0E1F-8C4A-E62C-CA1B2B5A5078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0" name="矩形 9">
            <a:hlinkClick r:id="rId9" action="ppaction://hlinksldjump"/>
            <a:extLst>
              <a:ext uri="{FF2B5EF4-FFF2-40B4-BE49-F238E27FC236}">
                <a16:creationId xmlns:a16="http://schemas.microsoft.com/office/drawing/2014/main" id="{D2502099-39BC-CE81-0300-6A11E51E6D6D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6B165AC-B47C-113B-5EF6-8AD1587946F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12" name="矩形 11">
            <a:hlinkClick r:id="rId11" action="ppaction://hlinksldjump"/>
            <a:extLst>
              <a:ext uri="{FF2B5EF4-FFF2-40B4-BE49-F238E27FC236}">
                <a16:creationId xmlns:a16="http://schemas.microsoft.com/office/drawing/2014/main" id="{31ED56A7-C6E8-AE92-9C2C-73A55DAE299C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13" name="矩形 12">
            <a:hlinkClick r:id="rId12" action="ppaction://hlinksldjump"/>
            <a:extLst>
              <a:ext uri="{FF2B5EF4-FFF2-40B4-BE49-F238E27FC236}">
                <a16:creationId xmlns:a16="http://schemas.microsoft.com/office/drawing/2014/main" id="{80C6CFCE-1CA4-63F3-F231-756E0581489C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14" name="矩形 13">
            <a:hlinkClick r:id="rId13" action="ppaction://hlinksldjump"/>
            <a:extLst>
              <a:ext uri="{FF2B5EF4-FFF2-40B4-BE49-F238E27FC236}">
                <a16:creationId xmlns:a16="http://schemas.microsoft.com/office/drawing/2014/main" id="{F7EE6855-82D2-9BF4-1872-1D365BB81F50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15" name="矩形 14">
            <a:hlinkClick r:id="rId14" action="ppaction://hlinksldjump"/>
            <a:extLst>
              <a:ext uri="{FF2B5EF4-FFF2-40B4-BE49-F238E27FC236}">
                <a16:creationId xmlns:a16="http://schemas.microsoft.com/office/drawing/2014/main" id="{8AAEFA75-D9F9-5F3A-5AE8-7F2628F58BB3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16" name="矩形 15">
            <a:hlinkClick r:id="rId15" action="ppaction://hlinksldjump"/>
            <a:extLst>
              <a:ext uri="{FF2B5EF4-FFF2-40B4-BE49-F238E27FC236}">
                <a16:creationId xmlns:a16="http://schemas.microsoft.com/office/drawing/2014/main" id="{25BF2A9C-7750-66CE-74BB-93A706E5B2C3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7" name="矩形 16">
            <a:hlinkClick r:id="rId16" action="ppaction://hlinksldjump"/>
            <a:extLst>
              <a:ext uri="{FF2B5EF4-FFF2-40B4-BE49-F238E27FC236}">
                <a16:creationId xmlns:a16="http://schemas.microsoft.com/office/drawing/2014/main" id="{B143152B-BC8B-4348-BC4F-B1486B697E85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8" name="矩形 17">
            <a:hlinkClick r:id="rId17" action="ppaction://hlinksldjump"/>
            <a:extLst>
              <a:ext uri="{FF2B5EF4-FFF2-40B4-BE49-F238E27FC236}">
                <a16:creationId xmlns:a16="http://schemas.microsoft.com/office/drawing/2014/main" id="{8853A2E2-CEEE-B5FB-DDA7-45A2B056303D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4664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A2FA03EC-9C9E-19CA-217F-92BB488E7636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B63EF4E8-6E9A-320E-2F22-56993AC10B68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C44F75D2-FBF5-8B63-837E-3F4004D0B8B4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5" name="矩形 4">
            <a:hlinkClick r:id="rId6" action="ppaction://hlinksldjump"/>
            <a:extLst>
              <a:ext uri="{FF2B5EF4-FFF2-40B4-BE49-F238E27FC236}">
                <a16:creationId xmlns:a16="http://schemas.microsoft.com/office/drawing/2014/main" id="{203757BC-75F8-9F3B-060D-5E23E038147F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7" name="矩形 6">
            <a:hlinkClick r:id="rId7" action="ppaction://hlinksldjump"/>
            <a:extLst>
              <a:ext uri="{FF2B5EF4-FFF2-40B4-BE49-F238E27FC236}">
                <a16:creationId xmlns:a16="http://schemas.microsoft.com/office/drawing/2014/main" id="{9C4C584A-8D69-A75F-1D4A-6FAC45CCE28C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8" name="矩形 7">
            <a:hlinkClick r:id="rId8" action="ppaction://hlinksldjump"/>
            <a:extLst>
              <a:ext uri="{FF2B5EF4-FFF2-40B4-BE49-F238E27FC236}">
                <a16:creationId xmlns:a16="http://schemas.microsoft.com/office/drawing/2014/main" id="{4F745680-230A-CEBE-05E0-6D4342DE905D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0" name="矩形 9">
            <a:hlinkClick r:id="rId9" action="ppaction://hlinksldjump"/>
            <a:extLst>
              <a:ext uri="{FF2B5EF4-FFF2-40B4-BE49-F238E27FC236}">
                <a16:creationId xmlns:a16="http://schemas.microsoft.com/office/drawing/2014/main" id="{20200B8F-F413-6E73-777A-5E2F512D5C5A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F7F8BD-DFA1-84BC-7028-187559FF11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12" name="矩形 11">
            <a:hlinkClick r:id="rId11" action="ppaction://hlinksldjump"/>
            <a:extLst>
              <a:ext uri="{FF2B5EF4-FFF2-40B4-BE49-F238E27FC236}">
                <a16:creationId xmlns:a16="http://schemas.microsoft.com/office/drawing/2014/main" id="{C7CFC592-B13C-3A5D-35FF-0EC5E21D5CF4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13" name="矩形 12">
            <a:hlinkClick r:id="rId12" action="ppaction://hlinksldjump"/>
            <a:extLst>
              <a:ext uri="{FF2B5EF4-FFF2-40B4-BE49-F238E27FC236}">
                <a16:creationId xmlns:a16="http://schemas.microsoft.com/office/drawing/2014/main" id="{0214281B-C109-ECDB-9AA4-6D8527B02E80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14" name="矩形 13">
            <a:hlinkClick r:id="rId13" action="ppaction://hlinksldjump"/>
            <a:extLst>
              <a:ext uri="{FF2B5EF4-FFF2-40B4-BE49-F238E27FC236}">
                <a16:creationId xmlns:a16="http://schemas.microsoft.com/office/drawing/2014/main" id="{7A7C4408-7DE4-D6CF-C019-AF75A7E04E7A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15" name="矩形 14">
            <a:hlinkClick r:id="rId14" action="ppaction://hlinksldjump"/>
            <a:extLst>
              <a:ext uri="{FF2B5EF4-FFF2-40B4-BE49-F238E27FC236}">
                <a16:creationId xmlns:a16="http://schemas.microsoft.com/office/drawing/2014/main" id="{F1D3BFD9-616E-C174-ADCD-6D540BFA7B28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16" name="矩形 15">
            <a:hlinkClick r:id="rId15" action="ppaction://hlinksldjump"/>
            <a:extLst>
              <a:ext uri="{FF2B5EF4-FFF2-40B4-BE49-F238E27FC236}">
                <a16:creationId xmlns:a16="http://schemas.microsoft.com/office/drawing/2014/main" id="{115D8E16-23FA-2213-F273-F6FBBAFA9020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7" name="矩形 16">
            <a:hlinkClick r:id="rId16" action="ppaction://hlinksldjump"/>
            <a:extLst>
              <a:ext uri="{FF2B5EF4-FFF2-40B4-BE49-F238E27FC236}">
                <a16:creationId xmlns:a16="http://schemas.microsoft.com/office/drawing/2014/main" id="{D7493528-5845-C43E-4D90-E3D6C19CE83A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8" name="矩形 17">
            <a:hlinkClick r:id="rId17" action="ppaction://hlinksldjump"/>
            <a:extLst>
              <a:ext uri="{FF2B5EF4-FFF2-40B4-BE49-F238E27FC236}">
                <a16:creationId xmlns:a16="http://schemas.microsoft.com/office/drawing/2014/main" id="{948E9027-AD66-DC08-407D-FE63015BDC8E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42471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3DF5AD89-DA92-B61A-7F7E-187A9A5E2230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3D3BBEFE-00A2-E5BD-2DC7-09BBF372D551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D29812C6-2215-DEDB-B44C-3C0E0480C3AB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5" name="矩形 4">
            <a:hlinkClick r:id="rId6" action="ppaction://hlinksldjump"/>
            <a:extLst>
              <a:ext uri="{FF2B5EF4-FFF2-40B4-BE49-F238E27FC236}">
                <a16:creationId xmlns:a16="http://schemas.microsoft.com/office/drawing/2014/main" id="{8D9A2BC5-4A81-37B7-40EE-7D16656540C1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7" name="矩形 6">
            <a:hlinkClick r:id="rId7" action="ppaction://hlinksldjump"/>
            <a:extLst>
              <a:ext uri="{FF2B5EF4-FFF2-40B4-BE49-F238E27FC236}">
                <a16:creationId xmlns:a16="http://schemas.microsoft.com/office/drawing/2014/main" id="{46F70F35-8BE5-9E9C-B1C3-7A716170405E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8" name="矩形 7">
            <a:hlinkClick r:id="rId8" action="ppaction://hlinksldjump"/>
            <a:extLst>
              <a:ext uri="{FF2B5EF4-FFF2-40B4-BE49-F238E27FC236}">
                <a16:creationId xmlns:a16="http://schemas.microsoft.com/office/drawing/2014/main" id="{386EB040-B2FD-46D8-8FBD-7A7AE0418133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0" name="矩形 9">
            <a:hlinkClick r:id="rId9" action="ppaction://hlinksldjump"/>
            <a:extLst>
              <a:ext uri="{FF2B5EF4-FFF2-40B4-BE49-F238E27FC236}">
                <a16:creationId xmlns:a16="http://schemas.microsoft.com/office/drawing/2014/main" id="{13196D8F-4C52-F70B-9AB1-5D6D54A02F87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BFB9C9-2116-2D93-E940-5C317FC60CA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12" name="矩形 11">
            <a:hlinkClick r:id="rId11" action="ppaction://hlinksldjump"/>
            <a:extLst>
              <a:ext uri="{FF2B5EF4-FFF2-40B4-BE49-F238E27FC236}">
                <a16:creationId xmlns:a16="http://schemas.microsoft.com/office/drawing/2014/main" id="{11A7ED48-FC7D-07D1-3EF8-4C070C04C49F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13" name="矩形 12">
            <a:hlinkClick r:id="rId12" action="ppaction://hlinksldjump"/>
            <a:extLst>
              <a:ext uri="{FF2B5EF4-FFF2-40B4-BE49-F238E27FC236}">
                <a16:creationId xmlns:a16="http://schemas.microsoft.com/office/drawing/2014/main" id="{826B33FA-6AEF-EDB2-66BC-19198581ADBD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14" name="矩形 13">
            <a:hlinkClick r:id="rId13" action="ppaction://hlinksldjump"/>
            <a:extLst>
              <a:ext uri="{FF2B5EF4-FFF2-40B4-BE49-F238E27FC236}">
                <a16:creationId xmlns:a16="http://schemas.microsoft.com/office/drawing/2014/main" id="{404C729C-912A-46C4-51F1-AE4788CABDB3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15" name="矩形 14">
            <a:hlinkClick r:id="rId14" action="ppaction://hlinksldjump"/>
            <a:extLst>
              <a:ext uri="{FF2B5EF4-FFF2-40B4-BE49-F238E27FC236}">
                <a16:creationId xmlns:a16="http://schemas.microsoft.com/office/drawing/2014/main" id="{5819C689-4B61-77EE-9859-1CECAB6F6D26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16" name="矩形 15">
            <a:hlinkClick r:id="rId15" action="ppaction://hlinksldjump"/>
            <a:extLst>
              <a:ext uri="{FF2B5EF4-FFF2-40B4-BE49-F238E27FC236}">
                <a16:creationId xmlns:a16="http://schemas.microsoft.com/office/drawing/2014/main" id="{87643F27-448B-A46A-8CF1-6A3CF9AEAED5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7" name="矩形 16">
            <a:hlinkClick r:id="rId16" action="ppaction://hlinksldjump"/>
            <a:extLst>
              <a:ext uri="{FF2B5EF4-FFF2-40B4-BE49-F238E27FC236}">
                <a16:creationId xmlns:a16="http://schemas.microsoft.com/office/drawing/2014/main" id="{E022EFD4-B223-A038-D969-93F0166FE93C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8" name="矩形 17">
            <a:hlinkClick r:id="rId17" action="ppaction://hlinksldjump"/>
            <a:extLst>
              <a:ext uri="{FF2B5EF4-FFF2-40B4-BE49-F238E27FC236}">
                <a16:creationId xmlns:a16="http://schemas.microsoft.com/office/drawing/2014/main" id="{F4C8A299-89F9-D2C8-660B-67DDA56771A2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29817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A2D8C5-165D-4101-C54F-6D9B0A68F559}"/>
              </a:ext>
            </a:extLst>
          </p:cNvPr>
          <p:cNvSpPr/>
          <p:nvPr userDrawn="1"/>
        </p:nvSpPr>
        <p:spPr>
          <a:xfrm>
            <a:off x="1587" y="4249456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8A2ADEE-9AAB-9225-3086-440B07BDAAC8}"/>
              </a:ext>
            </a:extLst>
          </p:cNvPr>
          <p:cNvSpPr txBox="1"/>
          <p:nvPr userDrawn="1"/>
        </p:nvSpPr>
        <p:spPr>
          <a:xfrm>
            <a:off x="1450691" y="2265739"/>
            <a:ext cx="9001000" cy="10519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一、主课题</a:t>
            </a:r>
            <a:endParaRPr lang="en-US" altLang="zh-CN" sz="4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endParaRPr lang="zh-CN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E19A38-FBF9-6DE7-6B37-FD842C305E9C}"/>
              </a:ext>
            </a:extLst>
          </p:cNvPr>
          <p:cNvGrpSpPr/>
          <p:nvPr userDrawn="1"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6A8B56-C026-A9DC-B5AA-CFBFACBFC5BC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CB28C81-62FB-6C73-EE1D-F4B95524C2B0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12" name="Picture 4" descr="C:\Users\Administrator\Desktop\图片3.png">
              <a:extLst>
                <a:ext uri="{FF2B5EF4-FFF2-40B4-BE49-F238E27FC236}">
                  <a16:creationId xmlns:a16="http://schemas.microsoft.com/office/drawing/2014/main" id="{3D898F1A-FCCC-C6BA-156C-442CE1369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E0363C3-302B-778B-9238-A09317BB7D40}"/>
              </a:ext>
            </a:extLst>
          </p:cNvPr>
          <p:cNvSpPr/>
          <p:nvPr userDrawn="1"/>
        </p:nvSpPr>
        <p:spPr>
          <a:xfrm>
            <a:off x="1" y="4078016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左箭头 21">
            <a:extLst>
              <a:ext uri="{FF2B5EF4-FFF2-40B4-BE49-F238E27FC236}">
                <a16:creationId xmlns:a16="http://schemas.microsoft.com/office/drawing/2014/main" id="{9E3B05DC-3CD0-D778-1DC5-EF559D300A55}"/>
              </a:ext>
            </a:extLst>
          </p:cNvPr>
          <p:cNvSpPr/>
          <p:nvPr userDrawn="1"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左箭头 22">
            <a:extLst>
              <a:ext uri="{FF2B5EF4-FFF2-40B4-BE49-F238E27FC236}">
                <a16:creationId xmlns:a16="http://schemas.microsoft.com/office/drawing/2014/main" id="{83D80AD8-5B9D-D08A-6043-3C1E4D2E803A}"/>
              </a:ext>
            </a:extLst>
          </p:cNvPr>
          <p:cNvSpPr/>
          <p:nvPr userDrawn="1"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左箭头 23">
            <a:extLst>
              <a:ext uri="{FF2B5EF4-FFF2-40B4-BE49-F238E27FC236}">
                <a16:creationId xmlns:a16="http://schemas.microsoft.com/office/drawing/2014/main" id="{9194FB83-0F79-F795-2DEA-C529915C3886}"/>
              </a:ext>
            </a:extLst>
          </p:cNvPr>
          <p:cNvSpPr/>
          <p:nvPr userDrawn="1"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B301A-C2AE-64AD-00D8-16CC890698EF}"/>
              </a:ext>
            </a:extLst>
          </p:cNvPr>
          <p:cNvSpPr txBox="1"/>
          <p:nvPr userDrawn="1"/>
        </p:nvSpPr>
        <p:spPr>
          <a:xfrm>
            <a:off x="412650" y="4340497"/>
            <a:ext cx="350132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一、主课题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二、课题基础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三、探究过程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四、总结</a:t>
            </a:r>
          </a:p>
        </p:txBody>
      </p:sp>
      <p:sp>
        <p:nvSpPr>
          <p:cNvPr id="2" name="流程图: 接点 1">
            <a:extLst>
              <a:ext uri="{FF2B5EF4-FFF2-40B4-BE49-F238E27FC236}">
                <a16:creationId xmlns:a16="http://schemas.microsoft.com/office/drawing/2014/main" id="{AAF22B6D-34F8-8065-BFA1-C4570EB166E6}"/>
              </a:ext>
            </a:extLst>
          </p:cNvPr>
          <p:cNvSpPr/>
          <p:nvPr userDrawn="1"/>
        </p:nvSpPr>
        <p:spPr>
          <a:xfrm>
            <a:off x="330239" y="4544356"/>
            <a:ext cx="164822" cy="152409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74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17A57CB6-C897-3D7E-9F18-1DBD56BDC69D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B3190987-166D-27E6-F9C8-766D7D1253E4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769F0202-CA85-9907-8AFD-5B9D2F38A30F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5" name="矩形 4">
            <a:hlinkClick r:id="rId6" action="ppaction://hlinksldjump"/>
            <a:extLst>
              <a:ext uri="{FF2B5EF4-FFF2-40B4-BE49-F238E27FC236}">
                <a16:creationId xmlns:a16="http://schemas.microsoft.com/office/drawing/2014/main" id="{D40D98BF-EFED-13B3-C246-F2892E9BF643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7" name="矩形 6">
            <a:hlinkClick r:id="rId7" action="ppaction://hlinksldjump"/>
            <a:extLst>
              <a:ext uri="{FF2B5EF4-FFF2-40B4-BE49-F238E27FC236}">
                <a16:creationId xmlns:a16="http://schemas.microsoft.com/office/drawing/2014/main" id="{AF2674C6-66A4-8D38-EF21-4AA1BAB5A60B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8" name="矩形 7">
            <a:hlinkClick r:id="rId8" action="ppaction://hlinksldjump"/>
            <a:extLst>
              <a:ext uri="{FF2B5EF4-FFF2-40B4-BE49-F238E27FC236}">
                <a16:creationId xmlns:a16="http://schemas.microsoft.com/office/drawing/2014/main" id="{11830500-A90F-A997-5C9F-3FAE1DD0487F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0" name="矩形 9">
            <a:hlinkClick r:id="rId9" action="ppaction://hlinksldjump"/>
            <a:extLst>
              <a:ext uri="{FF2B5EF4-FFF2-40B4-BE49-F238E27FC236}">
                <a16:creationId xmlns:a16="http://schemas.microsoft.com/office/drawing/2014/main" id="{077C2348-C39B-2B7B-69CD-C51631E513CA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EF435B1-441D-5B73-D901-1CE3AA14B3E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12" name="矩形 11">
            <a:hlinkClick r:id="rId11" action="ppaction://hlinksldjump"/>
            <a:extLst>
              <a:ext uri="{FF2B5EF4-FFF2-40B4-BE49-F238E27FC236}">
                <a16:creationId xmlns:a16="http://schemas.microsoft.com/office/drawing/2014/main" id="{E733B0FF-0096-70E5-FC5A-15E76A61FD26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13" name="矩形 12">
            <a:hlinkClick r:id="rId12" action="ppaction://hlinksldjump"/>
            <a:extLst>
              <a:ext uri="{FF2B5EF4-FFF2-40B4-BE49-F238E27FC236}">
                <a16:creationId xmlns:a16="http://schemas.microsoft.com/office/drawing/2014/main" id="{B43DE54A-939C-2BD1-AAB1-4F89F3BC5F98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14" name="矩形 13">
            <a:hlinkClick r:id="rId13" action="ppaction://hlinksldjump"/>
            <a:extLst>
              <a:ext uri="{FF2B5EF4-FFF2-40B4-BE49-F238E27FC236}">
                <a16:creationId xmlns:a16="http://schemas.microsoft.com/office/drawing/2014/main" id="{0B48482F-DCF8-1224-BB07-09A063924D9C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15" name="矩形 14">
            <a:hlinkClick r:id="rId14" action="ppaction://hlinksldjump"/>
            <a:extLst>
              <a:ext uri="{FF2B5EF4-FFF2-40B4-BE49-F238E27FC236}">
                <a16:creationId xmlns:a16="http://schemas.microsoft.com/office/drawing/2014/main" id="{4FAFE709-11EE-1209-748F-AD14AE9AF965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16" name="矩形 15">
            <a:hlinkClick r:id="rId15" action="ppaction://hlinksldjump"/>
            <a:extLst>
              <a:ext uri="{FF2B5EF4-FFF2-40B4-BE49-F238E27FC236}">
                <a16:creationId xmlns:a16="http://schemas.microsoft.com/office/drawing/2014/main" id="{E8D8E7E2-084A-3798-3442-A9335D7EEF4A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7" name="矩形 16">
            <a:hlinkClick r:id="rId16" action="ppaction://hlinksldjump"/>
            <a:extLst>
              <a:ext uri="{FF2B5EF4-FFF2-40B4-BE49-F238E27FC236}">
                <a16:creationId xmlns:a16="http://schemas.microsoft.com/office/drawing/2014/main" id="{12256526-10CB-0DF9-27C6-D3F28312F1D8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8" name="矩形 17">
            <a:hlinkClick r:id="rId17" action="ppaction://hlinksldjump"/>
            <a:extLst>
              <a:ext uri="{FF2B5EF4-FFF2-40B4-BE49-F238E27FC236}">
                <a16:creationId xmlns:a16="http://schemas.microsoft.com/office/drawing/2014/main" id="{FD98BE04-EA7C-67F3-6CA3-8341C9FCADEF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31526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 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–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小节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：双基因伴性遗传</a:t>
            </a:r>
          </a:p>
        </p:txBody>
      </p:sp>
      <p:sp>
        <p:nvSpPr>
          <p:cNvPr id="21" name="矩形 20">
            <a:hlinkClick r:id="rId2" action="ppaction://hlinksldjump"/>
            <a:extLst>
              <a:ext uri="{FF2B5EF4-FFF2-40B4-BE49-F238E27FC236}">
                <a16:creationId xmlns:a16="http://schemas.microsoft.com/office/drawing/2014/main" id="{B2183697-233A-48CC-3F5F-5FE9AD99019B}"/>
              </a:ext>
            </a:extLst>
          </p:cNvPr>
          <p:cNvSpPr/>
          <p:nvPr userDrawn="1"/>
        </p:nvSpPr>
        <p:spPr>
          <a:xfrm>
            <a:off x="10997492" y="6584098"/>
            <a:ext cx="1194507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</a:t>
            </a:r>
          </a:p>
        </p:txBody>
      </p:sp>
      <p:sp>
        <p:nvSpPr>
          <p:cNvPr id="2" name="矩形 1">
            <a:hlinkClick r:id="rId3" action="ppaction://hlinksldjump"/>
            <a:extLst>
              <a:ext uri="{FF2B5EF4-FFF2-40B4-BE49-F238E27FC236}">
                <a16:creationId xmlns:a16="http://schemas.microsoft.com/office/drawing/2014/main" id="{101E3EA8-1CAB-59A9-31B8-5614FB16D8DA}"/>
              </a:ext>
            </a:extLst>
          </p:cNvPr>
          <p:cNvSpPr/>
          <p:nvPr userDrawn="1"/>
        </p:nvSpPr>
        <p:spPr>
          <a:xfrm>
            <a:off x="5727731" y="6584161"/>
            <a:ext cx="956744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-3</a:t>
            </a:r>
            <a:r>
              <a:rPr lang="zh-CN" altLang="en-US" sz="1600" dirty="0"/>
              <a:t>①</a:t>
            </a:r>
          </a:p>
        </p:txBody>
      </p:sp>
      <p:sp>
        <p:nvSpPr>
          <p:cNvPr id="3" name="矩形 2">
            <a:hlinkClick r:id="rId4" action="ppaction://hlinksldjump"/>
            <a:extLst>
              <a:ext uri="{FF2B5EF4-FFF2-40B4-BE49-F238E27FC236}">
                <a16:creationId xmlns:a16="http://schemas.microsoft.com/office/drawing/2014/main" id="{5016A4FA-97DC-E1D6-9FE6-C3106F3703B3}"/>
              </a:ext>
            </a:extLst>
          </p:cNvPr>
          <p:cNvSpPr/>
          <p:nvPr userDrawn="1"/>
        </p:nvSpPr>
        <p:spPr>
          <a:xfrm>
            <a:off x="952501" y="6584162"/>
            <a:ext cx="961200" cy="2738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</a:t>
            </a:r>
          </a:p>
        </p:txBody>
      </p:sp>
      <p:sp>
        <p:nvSpPr>
          <p:cNvPr id="4" name="矩形 3">
            <a:hlinkClick r:id="rId5" action="ppaction://hlinksldjump"/>
            <a:extLst>
              <a:ext uri="{FF2B5EF4-FFF2-40B4-BE49-F238E27FC236}">
                <a16:creationId xmlns:a16="http://schemas.microsoft.com/office/drawing/2014/main" id="{D548CFD0-5965-A740-1AA1-64DC659DA657}"/>
              </a:ext>
            </a:extLst>
          </p:cNvPr>
          <p:cNvSpPr/>
          <p:nvPr userDrawn="1"/>
        </p:nvSpPr>
        <p:spPr>
          <a:xfrm>
            <a:off x="1912822" y="6584094"/>
            <a:ext cx="961200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</a:t>
            </a:r>
            <a:r>
              <a:rPr lang="en-US" altLang="zh-CN" dirty="0"/>
              <a:t>-1</a:t>
            </a:r>
            <a:endParaRPr lang="zh-CN" altLang="en-US" dirty="0"/>
          </a:p>
        </p:txBody>
      </p:sp>
      <p:sp>
        <p:nvSpPr>
          <p:cNvPr id="5" name="矩形 4">
            <a:hlinkClick r:id="rId6" action="ppaction://hlinksldjump"/>
            <a:extLst>
              <a:ext uri="{FF2B5EF4-FFF2-40B4-BE49-F238E27FC236}">
                <a16:creationId xmlns:a16="http://schemas.microsoft.com/office/drawing/2014/main" id="{481BFBC2-87F9-00B4-090D-08E1F91FFDEF}"/>
              </a:ext>
            </a:extLst>
          </p:cNvPr>
          <p:cNvSpPr/>
          <p:nvPr userDrawn="1"/>
        </p:nvSpPr>
        <p:spPr>
          <a:xfrm>
            <a:off x="-11393" y="6584098"/>
            <a:ext cx="960318" cy="273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</a:t>
            </a:r>
          </a:p>
        </p:txBody>
      </p:sp>
      <p:sp>
        <p:nvSpPr>
          <p:cNvPr id="7" name="矩形 6">
            <a:hlinkClick r:id="rId7" action="ppaction://hlinksldjump"/>
            <a:extLst>
              <a:ext uri="{FF2B5EF4-FFF2-40B4-BE49-F238E27FC236}">
                <a16:creationId xmlns:a16="http://schemas.microsoft.com/office/drawing/2014/main" id="{CE74EF54-A2D7-C9B9-D64A-6FDF35638299}"/>
              </a:ext>
            </a:extLst>
          </p:cNvPr>
          <p:cNvSpPr/>
          <p:nvPr userDrawn="1"/>
        </p:nvSpPr>
        <p:spPr>
          <a:xfrm>
            <a:off x="2869566" y="6584096"/>
            <a:ext cx="952499" cy="273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-2.1</a:t>
            </a:r>
            <a:endParaRPr lang="zh-CN" altLang="en-US" dirty="0"/>
          </a:p>
        </p:txBody>
      </p:sp>
      <p:sp>
        <p:nvSpPr>
          <p:cNvPr id="8" name="矩形 7">
            <a:hlinkClick r:id="rId8" action="ppaction://hlinksldjump"/>
            <a:extLst>
              <a:ext uri="{FF2B5EF4-FFF2-40B4-BE49-F238E27FC236}">
                <a16:creationId xmlns:a16="http://schemas.microsoft.com/office/drawing/2014/main" id="{9FED1A70-7542-86DF-6BA3-AFC149C3727A}"/>
              </a:ext>
            </a:extLst>
          </p:cNvPr>
          <p:cNvSpPr/>
          <p:nvPr userDrawn="1"/>
        </p:nvSpPr>
        <p:spPr>
          <a:xfrm>
            <a:off x="3818489" y="6584095"/>
            <a:ext cx="960319" cy="273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三</a:t>
            </a:r>
            <a:r>
              <a:rPr lang="en-US" altLang="zh-CN" dirty="0"/>
              <a:t>-2.2</a:t>
            </a:r>
            <a:endParaRPr lang="zh-CN" altLang="en-US" dirty="0"/>
          </a:p>
        </p:txBody>
      </p:sp>
      <p:sp>
        <p:nvSpPr>
          <p:cNvPr id="10" name="矩形 9">
            <a:hlinkClick r:id="rId9" action="ppaction://hlinksldjump"/>
            <a:extLst>
              <a:ext uri="{FF2B5EF4-FFF2-40B4-BE49-F238E27FC236}">
                <a16:creationId xmlns:a16="http://schemas.microsoft.com/office/drawing/2014/main" id="{7D411E36-374D-E52E-F762-1F4A40AFF864}"/>
              </a:ext>
            </a:extLst>
          </p:cNvPr>
          <p:cNvSpPr/>
          <p:nvPr userDrawn="1"/>
        </p:nvSpPr>
        <p:spPr>
          <a:xfrm>
            <a:off x="4778810" y="6584161"/>
            <a:ext cx="95674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三</a:t>
            </a:r>
            <a:r>
              <a:rPr lang="en-US" altLang="zh-CN" sz="1600" dirty="0"/>
              <a:t>-2.2.1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6EDECCA-0945-5E1B-2656-86F52C210D1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82"/>
            <a:ext cx="6706536" cy="2848373"/>
          </a:xfrm>
          <a:prstGeom prst="rect">
            <a:avLst/>
          </a:prstGeom>
        </p:spPr>
      </p:pic>
      <p:sp>
        <p:nvSpPr>
          <p:cNvPr id="12" name="矩形 11">
            <a:hlinkClick r:id="rId11" action="ppaction://hlinksldjump"/>
            <a:extLst>
              <a:ext uri="{FF2B5EF4-FFF2-40B4-BE49-F238E27FC236}">
                <a16:creationId xmlns:a16="http://schemas.microsoft.com/office/drawing/2014/main" id="{AD66ACB2-1A95-0A06-06F8-C874198C09B9}"/>
              </a:ext>
            </a:extLst>
          </p:cNvPr>
          <p:cNvSpPr/>
          <p:nvPr userDrawn="1"/>
        </p:nvSpPr>
        <p:spPr>
          <a:xfrm>
            <a:off x="8527323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⑤</a:t>
            </a:r>
          </a:p>
        </p:txBody>
      </p:sp>
      <p:sp>
        <p:nvSpPr>
          <p:cNvPr id="13" name="矩形 12">
            <a:hlinkClick r:id="rId12" action="ppaction://hlinksldjump"/>
            <a:extLst>
              <a:ext uri="{FF2B5EF4-FFF2-40B4-BE49-F238E27FC236}">
                <a16:creationId xmlns:a16="http://schemas.microsoft.com/office/drawing/2014/main" id="{587403BD-B9F3-FF78-0D5C-0554CFABF4EF}"/>
              </a:ext>
            </a:extLst>
          </p:cNvPr>
          <p:cNvSpPr/>
          <p:nvPr userDrawn="1"/>
        </p:nvSpPr>
        <p:spPr>
          <a:xfrm>
            <a:off x="6676652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②</a:t>
            </a:r>
          </a:p>
        </p:txBody>
      </p:sp>
      <p:sp>
        <p:nvSpPr>
          <p:cNvPr id="14" name="矩形 13">
            <a:hlinkClick r:id="rId13" action="ppaction://hlinksldjump"/>
            <a:extLst>
              <a:ext uri="{FF2B5EF4-FFF2-40B4-BE49-F238E27FC236}">
                <a16:creationId xmlns:a16="http://schemas.microsoft.com/office/drawing/2014/main" id="{343784C8-7DC6-A5C0-9823-55901114EEA5}"/>
              </a:ext>
            </a:extLst>
          </p:cNvPr>
          <p:cNvSpPr/>
          <p:nvPr userDrawn="1"/>
        </p:nvSpPr>
        <p:spPr>
          <a:xfrm>
            <a:off x="7296150" y="6584094"/>
            <a:ext cx="619498" cy="2739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③</a:t>
            </a:r>
          </a:p>
        </p:txBody>
      </p:sp>
      <p:sp>
        <p:nvSpPr>
          <p:cNvPr id="15" name="矩形 14">
            <a:hlinkClick r:id="rId14" action="ppaction://hlinksldjump"/>
            <a:extLst>
              <a:ext uri="{FF2B5EF4-FFF2-40B4-BE49-F238E27FC236}">
                <a16:creationId xmlns:a16="http://schemas.microsoft.com/office/drawing/2014/main" id="{FBFBC8B6-92E0-930C-D9FF-CA3977522A0F}"/>
              </a:ext>
            </a:extLst>
          </p:cNvPr>
          <p:cNvSpPr/>
          <p:nvPr userDrawn="1"/>
        </p:nvSpPr>
        <p:spPr>
          <a:xfrm>
            <a:off x="791564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④</a:t>
            </a:r>
          </a:p>
        </p:txBody>
      </p:sp>
      <p:sp>
        <p:nvSpPr>
          <p:cNvPr id="16" name="矩形 15">
            <a:hlinkClick r:id="rId15" action="ppaction://hlinksldjump"/>
            <a:extLst>
              <a:ext uri="{FF2B5EF4-FFF2-40B4-BE49-F238E27FC236}">
                <a16:creationId xmlns:a16="http://schemas.microsoft.com/office/drawing/2014/main" id="{DA6E68D3-791A-E5CA-D4B1-F69F44967F91}"/>
              </a:ext>
            </a:extLst>
          </p:cNvPr>
          <p:cNvSpPr/>
          <p:nvPr userDrawn="1"/>
        </p:nvSpPr>
        <p:spPr>
          <a:xfrm>
            <a:off x="9138998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⑥</a:t>
            </a:r>
          </a:p>
        </p:txBody>
      </p:sp>
      <p:sp>
        <p:nvSpPr>
          <p:cNvPr id="17" name="矩形 16">
            <a:hlinkClick r:id="rId16" action="ppaction://hlinksldjump"/>
            <a:extLst>
              <a:ext uri="{FF2B5EF4-FFF2-40B4-BE49-F238E27FC236}">
                <a16:creationId xmlns:a16="http://schemas.microsoft.com/office/drawing/2014/main" id="{4008E357-74A2-9121-3E2B-40BD9603ED9D}"/>
              </a:ext>
            </a:extLst>
          </p:cNvPr>
          <p:cNvSpPr/>
          <p:nvPr userDrawn="1"/>
        </p:nvSpPr>
        <p:spPr>
          <a:xfrm>
            <a:off x="9758496" y="6584161"/>
            <a:ext cx="619498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⑦</a:t>
            </a:r>
          </a:p>
        </p:txBody>
      </p:sp>
      <p:sp>
        <p:nvSpPr>
          <p:cNvPr id="18" name="矩形 17">
            <a:hlinkClick r:id="rId17" action="ppaction://hlinksldjump"/>
            <a:extLst>
              <a:ext uri="{FF2B5EF4-FFF2-40B4-BE49-F238E27FC236}">
                <a16:creationId xmlns:a16="http://schemas.microsoft.com/office/drawing/2014/main" id="{4A86DF73-EC34-C8AA-66CD-861B7C3DDEEB}"/>
              </a:ext>
            </a:extLst>
          </p:cNvPr>
          <p:cNvSpPr/>
          <p:nvPr userDrawn="1"/>
        </p:nvSpPr>
        <p:spPr>
          <a:xfrm>
            <a:off x="10377994" y="6584161"/>
            <a:ext cx="619498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/>
              <a:t>⑧</a:t>
            </a:r>
          </a:p>
        </p:txBody>
      </p:sp>
    </p:spTree>
    <p:extLst>
      <p:ext uri="{BB962C8B-B14F-4D97-AF65-F5344CB8AC3E}">
        <p14:creationId xmlns:p14="http://schemas.microsoft.com/office/powerpoint/2010/main" val="10569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49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四、总结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A0F504-20D2-AB89-EB38-12A6711AB476}"/>
              </a:ext>
            </a:extLst>
          </p:cNvPr>
          <p:cNvSpPr/>
          <p:nvPr userDrawn="1"/>
        </p:nvSpPr>
        <p:spPr>
          <a:xfrm>
            <a:off x="3042303" y="6584144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二、课题基础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91160D1E-44F4-461A-2C20-65ADB0F08CC0}"/>
              </a:ext>
            </a:extLst>
          </p:cNvPr>
          <p:cNvSpPr/>
          <p:nvPr userDrawn="1"/>
        </p:nvSpPr>
        <p:spPr>
          <a:xfrm>
            <a:off x="6096000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三、探究过程</a:t>
            </a:r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90E9410F-D452-9A9C-113F-44967B45B9EA}"/>
              </a:ext>
            </a:extLst>
          </p:cNvPr>
          <p:cNvSpPr/>
          <p:nvPr userDrawn="1"/>
        </p:nvSpPr>
        <p:spPr>
          <a:xfrm>
            <a:off x="9149697" y="6584098"/>
            <a:ext cx="3042303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四、总结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30BAEA4-B6FE-4334-F991-5A47F2AC3B3D}"/>
              </a:ext>
            </a:extLst>
          </p:cNvPr>
          <p:cNvSpPr/>
          <p:nvPr userDrawn="1"/>
        </p:nvSpPr>
        <p:spPr>
          <a:xfrm>
            <a:off x="-11394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一、主课题</a:t>
            </a:r>
          </a:p>
        </p:txBody>
      </p:sp>
    </p:spTree>
    <p:extLst>
      <p:ext uri="{BB962C8B-B14F-4D97-AF65-F5344CB8AC3E}">
        <p14:creationId xmlns:p14="http://schemas.microsoft.com/office/powerpoint/2010/main" val="8418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149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结语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A0F504-20D2-AB89-EB38-12A6711AB476}"/>
              </a:ext>
            </a:extLst>
          </p:cNvPr>
          <p:cNvSpPr/>
          <p:nvPr userDrawn="1"/>
        </p:nvSpPr>
        <p:spPr>
          <a:xfrm>
            <a:off x="3042303" y="6584144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二、课题基础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91160D1E-44F4-461A-2C20-65ADB0F08CC0}"/>
              </a:ext>
            </a:extLst>
          </p:cNvPr>
          <p:cNvSpPr/>
          <p:nvPr userDrawn="1"/>
        </p:nvSpPr>
        <p:spPr>
          <a:xfrm>
            <a:off x="6096000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三、探究过程</a:t>
            </a:r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90E9410F-D452-9A9C-113F-44967B45B9EA}"/>
              </a:ext>
            </a:extLst>
          </p:cNvPr>
          <p:cNvSpPr/>
          <p:nvPr userDrawn="1"/>
        </p:nvSpPr>
        <p:spPr>
          <a:xfrm>
            <a:off x="9149697" y="6584098"/>
            <a:ext cx="304230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四、总结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30BAEA4-B6FE-4334-F991-5A47F2AC3B3D}"/>
              </a:ext>
            </a:extLst>
          </p:cNvPr>
          <p:cNvSpPr/>
          <p:nvPr userDrawn="1"/>
        </p:nvSpPr>
        <p:spPr>
          <a:xfrm>
            <a:off x="-11394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一、主课题</a:t>
            </a:r>
          </a:p>
        </p:txBody>
      </p:sp>
    </p:spTree>
    <p:extLst>
      <p:ext uri="{BB962C8B-B14F-4D97-AF65-F5344CB8AC3E}">
        <p14:creationId xmlns:p14="http://schemas.microsoft.com/office/powerpoint/2010/main" val="24983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A2D8C5-165D-4101-C54F-6D9B0A68F559}"/>
              </a:ext>
            </a:extLst>
          </p:cNvPr>
          <p:cNvSpPr/>
          <p:nvPr userDrawn="1"/>
        </p:nvSpPr>
        <p:spPr>
          <a:xfrm>
            <a:off x="1587" y="4249456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8A2ADEE-9AAB-9225-3086-440B07BDAAC8}"/>
              </a:ext>
            </a:extLst>
          </p:cNvPr>
          <p:cNvSpPr txBox="1"/>
          <p:nvPr userDrawn="1"/>
        </p:nvSpPr>
        <p:spPr>
          <a:xfrm>
            <a:off x="1450691" y="2265739"/>
            <a:ext cx="9001000" cy="10519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二、课题基础</a:t>
            </a:r>
            <a:endParaRPr lang="en-US" altLang="zh-CN" sz="4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endParaRPr lang="zh-CN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E19A38-FBF9-6DE7-6B37-FD842C305E9C}"/>
              </a:ext>
            </a:extLst>
          </p:cNvPr>
          <p:cNvGrpSpPr/>
          <p:nvPr userDrawn="1"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6A8B56-C026-A9DC-B5AA-CFBFACBFC5BC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CB28C81-62FB-6C73-EE1D-F4B95524C2B0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12" name="Picture 4" descr="C:\Users\Administrator\Desktop\图片3.png">
              <a:extLst>
                <a:ext uri="{FF2B5EF4-FFF2-40B4-BE49-F238E27FC236}">
                  <a16:creationId xmlns:a16="http://schemas.microsoft.com/office/drawing/2014/main" id="{3D898F1A-FCCC-C6BA-156C-442CE1369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E0363C3-302B-778B-9238-A09317BB7D40}"/>
              </a:ext>
            </a:extLst>
          </p:cNvPr>
          <p:cNvSpPr/>
          <p:nvPr userDrawn="1"/>
        </p:nvSpPr>
        <p:spPr>
          <a:xfrm>
            <a:off x="1" y="4078016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左箭头 21">
            <a:extLst>
              <a:ext uri="{FF2B5EF4-FFF2-40B4-BE49-F238E27FC236}">
                <a16:creationId xmlns:a16="http://schemas.microsoft.com/office/drawing/2014/main" id="{9E3B05DC-3CD0-D778-1DC5-EF559D300A55}"/>
              </a:ext>
            </a:extLst>
          </p:cNvPr>
          <p:cNvSpPr/>
          <p:nvPr userDrawn="1"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左箭头 22">
            <a:extLst>
              <a:ext uri="{FF2B5EF4-FFF2-40B4-BE49-F238E27FC236}">
                <a16:creationId xmlns:a16="http://schemas.microsoft.com/office/drawing/2014/main" id="{83D80AD8-5B9D-D08A-6043-3C1E4D2E803A}"/>
              </a:ext>
            </a:extLst>
          </p:cNvPr>
          <p:cNvSpPr/>
          <p:nvPr userDrawn="1"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左箭头 23">
            <a:extLst>
              <a:ext uri="{FF2B5EF4-FFF2-40B4-BE49-F238E27FC236}">
                <a16:creationId xmlns:a16="http://schemas.microsoft.com/office/drawing/2014/main" id="{9194FB83-0F79-F795-2DEA-C529915C3886}"/>
              </a:ext>
            </a:extLst>
          </p:cNvPr>
          <p:cNvSpPr/>
          <p:nvPr userDrawn="1"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B301A-C2AE-64AD-00D8-16CC890698EF}"/>
              </a:ext>
            </a:extLst>
          </p:cNvPr>
          <p:cNvSpPr txBox="1"/>
          <p:nvPr userDrawn="1"/>
        </p:nvSpPr>
        <p:spPr>
          <a:xfrm>
            <a:off x="412650" y="4340497"/>
            <a:ext cx="350132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一、主课题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二、课题基础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三、探究过程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四、总结</a:t>
            </a:r>
          </a:p>
        </p:txBody>
      </p:sp>
      <p:sp>
        <p:nvSpPr>
          <p:cNvPr id="3" name="流程图: 接点 2">
            <a:extLst>
              <a:ext uri="{FF2B5EF4-FFF2-40B4-BE49-F238E27FC236}">
                <a16:creationId xmlns:a16="http://schemas.microsoft.com/office/drawing/2014/main" id="{6A815040-5E51-B472-A0BA-2FB86D158C3F}"/>
              </a:ext>
            </a:extLst>
          </p:cNvPr>
          <p:cNvSpPr/>
          <p:nvPr userDrawn="1"/>
        </p:nvSpPr>
        <p:spPr>
          <a:xfrm>
            <a:off x="328653" y="4946864"/>
            <a:ext cx="164822" cy="152409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766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A2D8C5-165D-4101-C54F-6D9B0A68F559}"/>
              </a:ext>
            </a:extLst>
          </p:cNvPr>
          <p:cNvSpPr/>
          <p:nvPr userDrawn="1"/>
        </p:nvSpPr>
        <p:spPr>
          <a:xfrm>
            <a:off x="1587" y="4249456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8A2ADEE-9AAB-9225-3086-440B07BDAAC8}"/>
              </a:ext>
            </a:extLst>
          </p:cNvPr>
          <p:cNvSpPr txBox="1"/>
          <p:nvPr userDrawn="1"/>
        </p:nvSpPr>
        <p:spPr>
          <a:xfrm>
            <a:off x="1450691" y="2265739"/>
            <a:ext cx="9001000" cy="10519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三、探究过程</a:t>
            </a:r>
            <a:endParaRPr lang="en-US" altLang="zh-CN" sz="4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2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常染色体遗传</a:t>
            </a:r>
            <a:endParaRPr lang="en-US" altLang="zh-CN" sz="2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endParaRPr lang="zh-CN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E19A38-FBF9-6DE7-6B37-FD842C305E9C}"/>
              </a:ext>
            </a:extLst>
          </p:cNvPr>
          <p:cNvGrpSpPr/>
          <p:nvPr userDrawn="1"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6A8B56-C026-A9DC-B5AA-CFBFACBFC5BC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CB28C81-62FB-6C73-EE1D-F4B95524C2B0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12" name="Picture 4" descr="C:\Users\Administrator\Desktop\图片3.png">
              <a:extLst>
                <a:ext uri="{FF2B5EF4-FFF2-40B4-BE49-F238E27FC236}">
                  <a16:creationId xmlns:a16="http://schemas.microsoft.com/office/drawing/2014/main" id="{3D898F1A-FCCC-C6BA-156C-442CE1369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E0363C3-302B-778B-9238-A09317BB7D40}"/>
              </a:ext>
            </a:extLst>
          </p:cNvPr>
          <p:cNvSpPr/>
          <p:nvPr userDrawn="1"/>
        </p:nvSpPr>
        <p:spPr>
          <a:xfrm>
            <a:off x="1" y="4078016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左箭头 21">
            <a:extLst>
              <a:ext uri="{FF2B5EF4-FFF2-40B4-BE49-F238E27FC236}">
                <a16:creationId xmlns:a16="http://schemas.microsoft.com/office/drawing/2014/main" id="{9E3B05DC-3CD0-D778-1DC5-EF559D300A55}"/>
              </a:ext>
            </a:extLst>
          </p:cNvPr>
          <p:cNvSpPr/>
          <p:nvPr userDrawn="1"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左箭头 22">
            <a:extLst>
              <a:ext uri="{FF2B5EF4-FFF2-40B4-BE49-F238E27FC236}">
                <a16:creationId xmlns:a16="http://schemas.microsoft.com/office/drawing/2014/main" id="{83D80AD8-5B9D-D08A-6043-3C1E4D2E803A}"/>
              </a:ext>
            </a:extLst>
          </p:cNvPr>
          <p:cNvSpPr/>
          <p:nvPr userDrawn="1"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左箭头 23">
            <a:extLst>
              <a:ext uri="{FF2B5EF4-FFF2-40B4-BE49-F238E27FC236}">
                <a16:creationId xmlns:a16="http://schemas.microsoft.com/office/drawing/2014/main" id="{9194FB83-0F79-F795-2DEA-C529915C3886}"/>
              </a:ext>
            </a:extLst>
          </p:cNvPr>
          <p:cNvSpPr/>
          <p:nvPr userDrawn="1"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B301A-C2AE-64AD-00D8-16CC890698EF}"/>
              </a:ext>
            </a:extLst>
          </p:cNvPr>
          <p:cNvSpPr txBox="1"/>
          <p:nvPr userDrawn="1"/>
        </p:nvSpPr>
        <p:spPr>
          <a:xfrm>
            <a:off x="412650" y="4340497"/>
            <a:ext cx="350132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一、主课题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二、课题基础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三、探究过程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四、总结</a:t>
            </a:r>
          </a:p>
        </p:txBody>
      </p:sp>
      <p:sp>
        <p:nvSpPr>
          <p:cNvPr id="3" name="流程图: 接点 2">
            <a:extLst>
              <a:ext uri="{FF2B5EF4-FFF2-40B4-BE49-F238E27FC236}">
                <a16:creationId xmlns:a16="http://schemas.microsoft.com/office/drawing/2014/main" id="{78AD83AA-C5D6-8C01-7EC1-923B490FCC4C}"/>
              </a:ext>
            </a:extLst>
          </p:cNvPr>
          <p:cNvSpPr/>
          <p:nvPr userDrawn="1"/>
        </p:nvSpPr>
        <p:spPr>
          <a:xfrm>
            <a:off x="329446" y="5362444"/>
            <a:ext cx="164822" cy="152409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47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A2D8C5-165D-4101-C54F-6D9B0A68F559}"/>
              </a:ext>
            </a:extLst>
          </p:cNvPr>
          <p:cNvSpPr/>
          <p:nvPr userDrawn="1"/>
        </p:nvSpPr>
        <p:spPr>
          <a:xfrm>
            <a:off x="1587" y="4249456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8A2ADEE-9AAB-9225-3086-440B07BDAAC8}"/>
              </a:ext>
            </a:extLst>
          </p:cNvPr>
          <p:cNvSpPr txBox="1"/>
          <p:nvPr userDrawn="1"/>
        </p:nvSpPr>
        <p:spPr>
          <a:xfrm>
            <a:off x="1450691" y="2265739"/>
            <a:ext cx="9001000" cy="10519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三、探究过程</a:t>
            </a:r>
            <a:endParaRPr lang="en-US" altLang="zh-CN" sz="4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2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性染色体遗传</a:t>
            </a:r>
            <a:endParaRPr lang="en-US" altLang="zh-CN" sz="2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endParaRPr lang="zh-CN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E19A38-FBF9-6DE7-6B37-FD842C305E9C}"/>
              </a:ext>
            </a:extLst>
          </p:cNvPr>
          <p:cNvGrpSpPr/>
          <p:nvPr userDrawn="1"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6A8B56-C026-A9DC-B5AA-CFBFACBFC5BC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CB28C81-62FB-6C73-EE1D-F4B95524C2B0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12" name="Picture 4" descr="C:\Users\Administrator\Desktop\图片3.png">
              <a:extLst>
                <a:ext uri="{FF2B5EF4-FFF2-40B4-BE49-F238E27FC236}">
                  <a16:creationId xmlns:a16="http://schemas.microsoft.com/office/drawing/2014/main" id="{3D898F1A-FCCC-C6BA-156C-442CE1369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E0363C3-302B-778B-9238-A09317BB7D40}"/>
              </a:ext>
            </a:extLst>
          </p:cNvPr>
          <p:cNvSpPr/>
          <p:nvPr userDrawn="1"/>
        </p:nvSpPr>
        <p:spPr>
          <a:xfrm>
            <a:off x="1" y="4078016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左箭头 21">
            <a:extLst>
              <a:ext uri="{FF2B5EF4-FFF2-40B4-BE49-F238E27FC236}">
                <a16:creationId xmlns:a16="http://schemas.microsoft.com/office/drawing/2014/main" id="{9E3B05DC-3CD0-D778-1DC5-EF559D300A55}"/>
              </a:ext>
            </a:extLst>
          </p:cNvPr>
          <p:cNvSpPr/>
          <p:nvPr userDrawn="1"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左箭头 22">
            <a:extLst>
              <a:ext uri="{FF2B5EF4-FFF2-40B4-BE49-F238E27FC236}">
                <a16:creationId xmlns:a16="http://schemas.microsoft.com/office/drawing/2014/main" id="{83D80AD8-5B9D-D08A-6043-3C1E4D2E803A}"/>
              </a:ext>
            </a:extLst>
          </p:cNvPr>
          <p:cNvSpPr/>
          <p:nvPr userDrawn="1"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左箭头 23">
            <a:extLst>
              <a:ext uri="{FF2B5EF4-FFF2-40B4-BE49-F238E27FC236}">
                <a16:creationId xmlns:a16="http://schemas.microsoft.com/office/drawing/2014/main" id="{9194FB83-0F79-F795-2DEA-C529915C3886}"/>
              </a:ext>
            </a:extLst>
          </p:cNvPr>
          <p:cNvSpPr/>
          <p:nvPr userDrawn="1"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B301A-C2AE-64AD-00D8-16CC890698EF}"/>
              </a:ext>
            </a:extLst>
          </p:cNvPr>
          <p:cNvSpPr txBox="1"/>
          <p:nvPr userDrawn="1"/>
        </p:nvSpPr>
        <p:spPr>
          <a:xfrm>
            <a:off x="412650" y="4340497"/>
            <a:ext cx="350132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一、主课题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二、课题基础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三、探究过程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四、总结</a:t>
            </a:r>
          </a:p>
        </p:txBody>
      </p:sp>
      <p:sp>
        <p:nvSpPr>
          <p:cNvPr id="3" name="流程图: 接点 2">
            <a:extLst>
              <a:ext uri="{FF2B5EF4-FFF2-40B4-BE49-F238E27FC236}">
                <a16:creationId xmlns:a16="http://schemas.microsoft.com/office/drawing/2014/main" id="{78AD83AA-C5D6-8C01-7EC1-923B490FCC4C}"/>
              </a:ext>
            </a:extLst>
          </p:cNvPr>
          <p:cNvSpPr/>
          <p:nvPr userDrawn="1"/>
        </p:nvSpPr>
        <p:spPr>
          <a:xfrm>
            <a:off x="329446" y="5362444"/>
            <a:ext cx="164822" cy="152409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0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A2D8C5-165D-4101-C54F-6D9B0A68F559}"/>
              </a:ext>
            </a:extLst>
          </p:cNvPr>
          <p:cNvSpPr/>
          <p:nvPr userDrawn="1"/>
        </p:nvSpPr>
        <p:spPr>
          <a:xfrm>
            <a:off x="1587" y="4249456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98A2ADEE-9AAB-9225-3086-440B07BDAAC8}"/>
              </a:ext>
            </a:extLst>
          </p:cNvPr>
          <p:cNvSpPr txBox="1"/>
          <p:nvPr userDrawn="1"/>
        </p:nvSpPr>
        <p:spPr>
          <a:xfrm>
            <a:off x="1450691" y="2265739"/>
            <a:ext cx="9001000" cy="10519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zh-CN" altLang="en-US" sz="4800" kern="100" dirty="0">
                <a:latin typeface="方正大黑_GBK" pitchFamily="65" charset="-122"/>
                <a:ea typeface="方正大黑_GBK" pitchFamily="65" charset="-122"/>
                <a:cs typeface="Times New Roman" panose="02020603050405020304"/>
              </a:rPr>
              <a:t>四、总结</a:t>
            </a:r>
            <a:endParaRPr lang="en-US" altLang="zh-CN" sz="48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  <a:p>
            <a:pPr algn="ctr">
              <a:spcBef>
                <a:spcPts val="1200"/>
              </a:spcBef>
              <a:spcAft>
                <a:spcPts val="300"/>
              </a:spcAft>
            </a:pPr>
            <a:endParaRPr lang="zh-CN" altLang="zh-CN" sz="4200" kern="100" dirty="0">
              <a:latin typeface="方正大黑_GBK" pitchFamily="65" charset="-122"/>
              <a:ea typeface="方正大黑_GBK" pitchFamily="65" charset="-122"/>
              <a:cs typeface="Times New Roman" panose="02020603050405020304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E19A38-FBF9-6DE7-6B37-FD842C305E9C}"/>
              </a:ext>
            </a:extLst>
          </p:cNvPr>
          <p:cNvGrpSpPr/>
          <p:nvPr userDrawn="1"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96A8B56-C026-A9DC-B5AA-CFBFACBFC5BC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CB28C81-62FB-6C73-EE1D-F4B95524C2B0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12" name="Picture 4" descr="C:\Users\Administrator\Desktop\图片3.png">
              <a:extLst>
                <a:ext uri="{FF2B5EF4-FFF2-40B4-BE49-F238E27FC236}">
                  <a16:creationId xmlns:a16="http://schemas.microsoft.com/office/drawing/2014/main" id="{3D898F1A-FCCC-C6BA-156C-442CE1369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E0363C3-302B-778B-9238-A09317BB7D40}"/>
              </a:ext>
            </a:extLst>
          </p:cNvPr>
          <p:cNvSpPr/>
          <p:nvPr userDrawn="1"/>
        </p:nvSpPr>
        <p:spPr>
          <a:xfrm>
            <a:off x="1" y="4078016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左箭头 21">
            <a:extLst>
              <a:ext uri="{FF2B5EF4-FFF2-40B4-BE49-F238E27FC236}">
                <a16:creationId xmlns:a16="http://schemas.microsoft.com/office/drawing/2014/main" id="{9E3B05DC-3CD0-D778-1DC5-EF559D300A55}"/>
              </a:ext>
            </a:extLst>
          </p:cNvPr>
          <p:cNvSpPr/>
          <p:nvPr userDrawn="1"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左箭头 22">
            <a:extLst>
              <a:ext uri="{FF2B5EF4-FFF2-40B4-BE49-F238E27FC236}">
                <a16:creationId xmlns:a16="http://schemas.microsoft.com/office/drawing/2014/main" id="{83D80AD8-5B9D-D08A-6043-3C1E4D2E803A}"/>
              </a:ext>
            </a:extLst>
          </p:cNvPr>
          <p:cNvSpPr/>
          <p:nvPr userDrawn="1"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左箭头 23">
            <a:extLst>
              <a:ext uri="{FF2B5EF4-FFF2-40B4-BE49-F238E27FC236}">
                <a16:creationId xmlns:a16="http://schemas.microsoft.com/office/drawing/2014/main" id="{9194FB83-0F79-F795-2DEA-C529915C3886}"/>
              </a:ext>
            </a:extLst>
          </p:cNvPr>
          <p:cNvSpPr/>
          <p:nvPr userDrawn="1"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FB301A-C2AE-64AD-00D8-16CC890698EF}"/>
              </a:ext>
            </a:extLst>
          </p:cNvPr>
          <p:cNvSpPr txBox="1"/>
          <p:nvPr userDrawn="1"/>
        </p:nvSpPr>
        <p:spPr>
          <a:xfrm>
            <a:off x="412650" y="4340497"/>
            <a:ext cx="3501324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一、主课题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二、课题基础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三、探究过程</a:t>
            </a:r>
            <a:endParaRPr lang="en-US" altLang="zh-CN" b="1" spc="100" baseline="0" dirty="0">
              <a:solidFill>
                <a:srgbClr val="FFC0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b="1" spc="100" baseline="0" dirty="0">
                <a:solidFill>
                  <a:srgbClr val="FFC000"/>
                </a:solidFill>
                <a:latin typeface="Gadugi" panose="020B0502040204020203" pitchFamily="34" charset="0"/>
              </a:rPr>
              <a:t> 四、总结</a:t>
            </a:r>
          </a:p>
        </p:txBody>
      </p:sp>
      <p:sp>
        <p:nvSpPr>
          <p:cNvPr id="3" name="流程图: 接点 2">
            <a:extLst>
              <a:ext uri="{FF2B5EF4-FFF2-40B4-BE49-F238E27FC236}">
                <a16:creationId xmlns:a16="http://schemas.microsoft.com/office/drawing/2014/main" id="{76C2F22C-B868-99E8-0452-02DD708C33A4}"/>
              </a:ext>
            </a:extLst>
          </p:cNvPr>
          <p:cNvSpPr/>
          <p:nvPr userDrawn="1"/>
        </p:nvSpPr>
        <p:spPr>
          <a:xfrm>
            <a:off x="329446" y="5779142"/>
            <a:ext cx="164822" cy="152409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40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0" y="-64004"/>
            <a:ext cx="177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一、主课题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A0F504-20D2-AB89-EB38-12A6711AB476}"/>
              </a:ext>
            </a:extLst>
          </p:cNvPr>
          <p:cNvSpPr/>
          <p:nvPr userDrawn="1"/>
        </p:nvSpPr>
        <p:spPr>
          <a:xfrm>
            <a:off x="3042303" y="6584144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二、课题基础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91160D1E-44F4-461A-2C20-65ADB0F08CC0}"/>
              </a:ext>
            </a:extLst>
          </p:cNvPr>
          <p:cNvSpPr/>
          <p:nvPr userDrawn="1"/>
        </p:nvSpPr>
        <p:spPr>
          <a:xfrm>
            <a:off x="6096000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三、探究过程</a:t>
            </a:r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90E9410F-D452-9A9C-113F-44967B45B9EA}"/>
              </a:ext>
            </a:extLst>
          </p:cNvPr>
          <p:cNvSpPr/>
          <p:nvPr userDrawn="1"/>
        </p:nvSpPr>
        <p:spPr>
          <a:xfrm>
            <a:off x="9149697" y="6584098"/>
            <a:ext cx="304230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四、总结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30BAEA4-B6FE-4334-F991-5A47F2AC3B3D}"/>
              </a:ext>
            </a:extLst>
          </p:cNvPr>
          <p:cNvSpPr/>
          <p:nvPr userDrawn="1"/>
        </p:nvSpPr>
        <p:spPr>
          <a:xfrm>
            <a:off x="-11394" y="6584098"/>
            <a:ext cx="3053697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一、主课题</a:t>
            </a:r>
          </a:p>
        </p:txBody>
      </p:sp>
    </p:spTree>
    <p:extLst>
      <p:ext uri="{BB962C8B-B14F-4D97-AF65-F5344CB8AC3E}">
        <p14:creationId xmlns:p14="http://schemas.microsoft.com/office/powerpoint/2010/main" val="30291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0" y="-64004"/>
            <a:ext cx="213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二、课题基础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A0F504-20D2-AB89-EB38-12A6711AB476}"/>
              </a:ext>
            </a:extLst>
          </p:cNvPr>
          <p:cNvSpPr/>
          <p:nvPr userDrawn="1"/>
        </p:nvSpPr>
        <p:spPr>
          <a:xfrm>
            <a:off x="3042303" y="6584144"/>
            <a:ext cx="3053697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二、课题基础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91160D1E-44F4-461A-2C20-65ADB0F08CC0}"/>
              </a:ext>
            </a:extLst>
          </p:cNvPr>
          <p:cNvSpPr/>
          <p:nvPr userDrawn="1"/>
        </p:nvSpPr>
        <p:spPr>
          <a:xfrm>
            <a:off x="6096000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三、探究过程</a:t>
            </a:r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90E9410F-D452-9A9C-113F-44967B45B9EA}"/>
              </a:ext>
            </a:extLst>
          </p:cNvPr>
          <p:cNvSpPr/>
          <p:nvPr userDrawn="1"/>
        </p:nvSpPr>
        <p:spPr>
          <a:xfrm>
            <a:off x="9149697" y="6584098"/>
            <a:ext cx="304230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四、总结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30BAEA4-B6FE-4334-F991-5A47F2AC3B3D}"/>
              </a:ext>
            </a:extLst>
          </p:cNvPr>
          <p:cNvSpPr/>
          <p:nvPr userDrawn="1"/>
        </p:nvSpPr>
        <p:spPr>
          <a:xfrm>
            <a:off x="-11394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一、主课题</a:t>
            </a:r>
          </a:p>
        </p:txBody>
      </p:sp>
    </p:spTree>
    <p:extLst>
      <p:ext uri="{BB962C8B-B14F-4D97-AF65-F5344CB8AC3E}">
        <p14:creationId xmlns:p14="http://schemas.microsoft.com/office/powerpoint/2010/main" val="39997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51E070BA-7845-5FBC-5190-957E046BFA0D}"/>
              </a:ext>
            </a:extLst>
          </p:cNvPr>
          <p:cNvCxnSpPr>
            <a:cxnSpLocks/>
          </p:cNvCxnSpPr>
          <p:nvPr userDrawn="1"/>
        </p:nvCxnSpPr>
        <p:spPr>
          <a:xfrm>
            <a:off x="0" y="39319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6E09C953-5143-005E-0520-6FE78F09ECF0}"/>
              </a:ext>
            </a:extLst>
          </p:cNvPr>
          <p:cNvSpPr txBox="1"/>
          <p:nvPr userDrawn="1"/>
        </p:nvSpPr>
        <p:spPr>
          <a:xfrm>
            <a:off x="-1" y="-64004"/>
            <a:ext cx="2358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ADLaM Display" panose="020F0502020204030204" pitchFamily="2" charset="0"/>
              </a:rPr>
              <a:t>三、探究过程</a:t>
            </a:r>
          </a:p>
        </p:txBody>
      </p:sp>
      <p:sp>
        <p:nvSpPr>
          <p:cNvPr id="19" name="矩形 18">
            <a:hlinkClick r:id="rId2" action="ppaction://hlinksldjump"/>
            <a:extLst>
              <a:ext uri="{FF2B5EF4-FFF2-40B4-BE49-F238E27FC236}">
                <a16:creationId xmlns:a16="http://schemas.microsoft.com/office/drawing/2014/main" id="{16A0F504-20D2-AB89-EB38-12A6711AB476}"/>
              </a:ext>
            </a:extLst>
          </p:cNvPr>
          <p:cNvSpPr/>
          <p:nvPr userDrawn="1"/>
        </p:nvSpPr>
        <p:spPr>
          <a:xfrm>
            <a:off x="3042303" y="6584144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二、课题基础</a:t>
            </a:r>
          </a:p>
        </p:txBody>
      </p:sp>
      <p:sp>
        <p:nvSpPr>
          <p:cNvPr id="20" name="矩形 19">
            <a:hlinkClick r:id="rId3" action="ppaction://hlinksldjump"/>
            <a:extLst>
              <a:ext uri="{FF2B5EF4-FFF2-40B4-BE49-F238E27FC236}">
                <a16:creationId xmlns:a16="http://schemas.microsoft.com/office/drawing/2014/main" id="{91160D1E-44F4-461A-2C20-65ADB0F08CC0}"/>
              </a:ext>
            </a:extLst>
          </p:cNvPr>
          <p:cNvSpPr/>
          <p:nvPr userDrawn="1"/>
        </p:nvSpPr>
        <p:spPr>
          <a:xfrm>
            <a:off x="6096000" y="6584098"/>
            <a:ext cx="3053697" cy="2738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三、探究过程</a:t>
            </a:r>
          </a:p>
        </p:txBody>
      </p:sp>
      <p:sp>
        <p:nvSpPr>
          <p:cNvPr id="21" name="矩形 20">
            <a:hlinkClick r:id="rId4" action="ppaction://hlinksldjump"/>
            <a:extLst>
              <a:ext uri="{FF2B5EF4-FFF2-40B4-BE49-F238E27FC236}">
                <a16:creationId xmlns:a16="http://schemas.microsoft.com/office/drawing/2014/main" id="{90E9410F-D452-9A9C-113F-44967B45B9EA}"/>
              </a:ext>
            </a:extLst>
          </p:cNvPr>
          <p:cNvSpPr>
            <a:spLocks/>
          </p:cNvSpPr>
          <p:nvPr userDrawn="1"/>
        </p:nvSpPr>
        <p:spPr>
          <a:xfrm>
            <a:off x="9149697" y="6584098"/>
            <a:ext cx="3042303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四、总结</a:t>
            </a:r>
          </a:p>
        </p:txBody>
      </p:sp>
      <p:sp>
        <p:nvSpPr>
          <p:cNvPr id="22" name="矩形 21">
            <a:hlinkClick r:id="rId5" action="ppaction://hlinksldjump"/>
            <a:extLst>
              <a:ext uri="{FF2B5EF4-FFF2-40B4-BE49-F238E27FC236}">
                <a16:creationId xmlns:a16="http://schemas.microsoft.com/office/drawing/2014/main" id="{B30BAEA4-B6FE-4334-F991-5A47F2AC3B3D}"/>
              </a:ext>
            </a:extLst>
          </p:cNvPr>
          <p:cNvSpPr/>
          <p:nvPr userDrawn="1"/>
        </p:nvSpPr>
        <p:spPr>
          <a:xfrm>
            <a:off x="-11394" y="6584098"/>
            <a:ext cx="3053697" cy="2738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一、主课题</a:t>
            </a:r>
          </a:p>
        </p:txBody>
      </p:sp>
    </p:spTree>
    <p:extLst>
      <p:ext uri="{BB962C8B-B14F-4D97-AF65-F5344CB8AC3E}">
        <p14:creationId xmlns:p14="http://schemas.microsoft.com/office/powerpoint/2010/main" val="26829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0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3" r:id="rId4"/>
    <p:sldLayoutId id="2147483671" r:id="rId5"/>
    <p:sldLayoutId id="2147483672" r:id="rId6"/>
    <p:sldLayoutId id="2147483655" r:id="rId7"/>
    <p:sldLayoutId id="2147483660" r:id="rId8"/>
    <p:sldLayoutId id="2147483661" r:id="rId9"/>
    <p:sldLayoutId id="2147483664" r:id="rId10"/>
    <p:sldLayoutId id="2147483663" r:id="rId11"/>
    <p:sldLayoutId id="2147483665" r:id="rId12"/>
    <p:sldLayoutId id="2147483666" r:id="rId13"/>
    <p:sldLayoutId id="2147483667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62" r:id="rId22"/>
    <p:sldLayoutId id="2147483681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icwiki.com/zh/characters" TargetMode="External"/><Relationship Id="rId2" Type="http://schemas.openxmlformats.org/officeDocument/2006/relationships/hyperlink" Target="https://mzh.moegirl.org.cn/Alice_In_Cradle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hyperlink" Target="https://space.bilibili.com/399329257" TargetMode="External"/><Relationship Id="rId4" Type="http://schemas.openxmlformats.org/officeDocument/2006/relationships/hyperlink" Target="https://jc.pep.com.cn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.bilibili.com/51457542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space.bilibili.com/142082293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88184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3FCFA5C-6357-224F-3C98-F46EF4E76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91" y="720079"/>
            <a:ext cx="4321614" cy="23640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C457232-1813-8881-A6F6-E6FD5D2B6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91" y="3429000"/>
            <a:ext cx="4634808" cy="24371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5A41FC0-5467-9629-4932-D9F7D0E7D5E0}"/>
              </a:ext>
            </a:extLst>
          </p:cNvPr>
          <p:cNvSpPr txBox="1"/>
          <p:nvPr/>
        </p:nvSpPr>
        <p:spPr>
          <a:xfrm>
            <a:off x="621792" y="1133856"/>
            <a:ext cx="653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根据上述内容，我们已经“证明”了孟德尔的遗传定律对此情形适用。下面根据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Alice In Cradle 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</a:t>
            </a:r>
            <a:r>
              <a:rPr lang="en-US" altLang="zh-CN" sz="2000" spc="18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WiKi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资料，开始探究遗传方式。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9285E3-1135-E479-359F-3AFCDB9E0D27}"/>
              </a:ext>
            </a:extLst>
          </p:cNvPr>
          <p:cNvSpPr txBox="1"/>
          <p:nvPr/>
        </p:nvSpPr>
        <p:spPr>
          <a:xfrm>
            <a:off x="621792" y="2576255"/>
            <a:ext cx="653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要了解其遗传方式，就得先从</a:t>
            </a:r>
            <a:r>
              <a:rPr lang="zh-CN" altLang="en-US" sz="2000" spc="18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诺艾儿的家族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入手。根据</a:t>
            </a:r>
            <a:r>
              <a:rPr lang="en-US" altLang="zh-CN" sz="2000" spc="18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WiKi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资料，我们可以绘制出如下的</a:t>
            </a:r>
            <a:r>
              <a:rPr lang="zh-CN" altLang="en-US" sz="2000" b="1" spc="180" dirty="0">
                <a:latin typeface="微软雅黑" panose="020B0503020204020204" pitchFamily="34" charset="-122"/>
                <a:ea typeface="方正大黑_GBK"/>
              </a:rPr>
              <a:t>诺艾儿的家族系谱图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DB0EFA0-E683-F6AD-70C0-8FED00EF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3" y="3591918"/>
            <a:ext cx="6706536" cy="284837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28BB7DA-E91A-C87F-ACCB-5F7DE56489D6}"/>
              </a:ext>
            </a:extLst>
          </p:cNvPr>
          <p:cNvSpPr txBox="1"/>
          <p:nvPr/>
        </p:nvSpPr>
        <p:spPr>
          <a:xfrm>
            <a:off x="8537865" y="3084086"/>
            <a:ext cx="272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Alice In Cradle Wiki</a:t>
            </a:r>
            <a:r>
              <a:rPr lang="zh-CN" altLang="en-US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资料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63388FE-3773-78F7-9107-B4D018EAB5AD}"/>
              </a:ext>
            </a:extLst>
          </p:cNvPr>
          <p:cNvSpPr txBox="1"/>
          <p:nvPr/>
        </p:nvSpPr>
        <p:spPr>
          <a:xfrm>
            <a:off x="5267326" y="6041747"/>
            <a:ext cx="6419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spc="180" dirty="0">
                <a:latin typeface="+mn-ea"/>
              </a:rPr>
              <a:t>由于未知诺艾儿的祖父和祖母有几个孩子，故在此只画出一个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FCFA3DB-EF5F-0D87-F4D4-71F4A1E03B32}"/>
              </a:ext>
            </a:extLst>
          </p:cNvPr>
          <p:cNvSpPr/>
          <p:nvPr/>
        </p:nvSpPr>
        <p:spPr>
          <a:xfrm>
            <a:off x="2078966" y="0"/>
            <a:ext cx="4597880" cy="3364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4DE13E9-7595-7989-2519-4BD8EC604A4E}"/>
              </a:ext>
            </a:extLst>
          </p:cNvPr>
          <p:cNvGrpSpPr/>
          <p:nvPr/>
        </p:nvGrpSpPr>
        <p:grpSpPr>
          <a:xfrm>
            <a:off x="621792" y="548319"/>
            <a:ext cx="10615751" cy="3547314"/>
            <a:chOff x="3018995" y="2443025"/>
            <a:chExt cx="6154009" cy="197195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4E923F3-0073-6D77-A7DF-5A49B0157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95" y="2443025"/>
              <a:ext cx="6154009" cy="197195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0BC7242-C715-C122-386B-9A987982B5A1}"/>
                </a:ext>
              </a:extLst>
            </p:cNvPr>
            <p:cNvSpPr txBox="1"/>
            <p:nvPr/>
          </p:nvSpPr>
          <p:spPr>
            <a:xfrm>
              <a:off x="5452670" y="3214646"/>
              <a:ext cx="3337560" cy="100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AIC</a:t>
              </a:r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官方</a:t>
              </a:r>
              <a:r>
                <a:rPr lang="en-US" altLang="zh-CN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wiki</a:t>
              </a:r>
              <a:r>
                <a:rPr lang="zh-CN" altLang="en-US" sz="2800" dirty="0">
                  <a:latin typeface="华文楷体" panose="02010600040101010101" pitchFamily="2" charset="-122"/>
                  <a:ea typeface="华文楷体" panose="02010600040101010101" pitchFamily="2" charset="-122"/>
                </a:rPr>
                <a:t>中关于杰斯的资料甚少，在此感谢普利姆拉老师对于杰斯资料的补充，这对于我们探究过程有重要作用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577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2" presetClass="exit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5DDB200-2054-218B-3418-091B6A56F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706536" cy="28483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1F482C-9B7D-624C-3F18-EF616BC89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91" y="720079"/>
            <a:ext cx="4321614" cy="236400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F88D11-4DEF-0BC6-87AB-7B885DA1E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91" y="3429000"/>
            <a:ext cx="4634808" cy="243711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F740F1D-C62C-980B-00CC-3791B823C4CA}"/>
              </a:ext>
            </a:extLst>
          </p:cNvPr>
          <p:cNvSpPr txBox="1"/>
          <p:nvPr/>
        </p:nvSpPr>
        <p:spPr>
          <a:xfrm>
            <a:off x="8537865" y="3084086"/>
            <a:ext cx="272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Alice In Cradle Wiki</a:t>
            </a:r>
            <a:r>
              <a:rPr lang="zh-CN" altLang="en-US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资料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731623-FDC2-0118-70D6-D65295FB8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308" y="5871811"/>
            <a:ext cx="5315692" cy="29531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1D23A3F-3BA2-FBB8-B521-DB709472915F}"/>
              </a:ext>
            </a:extLst>
          </p:cNvPr>
          <p:cNvSpPr txBox="1"/>
          <p:nvPr/>
        </p:nvSpPr>
        <p:spPr>
          <a:xfrm>
            <a:off x="241538" y="3429000"/>
            <a:ext cx="663477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由资料我们可知，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表型为兽人，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表型为精灵。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推测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的基因型为纯兽人，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为纯精灵（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双方均为纯合子）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是兽人与精灵的混血，但其表型未知，现有两种推测：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①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Ⅰ-1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表型为</a:t>
            </a:r>
            <a:r>
              <a:rPr lang="zh-CN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精灵</a:t>
            </a:r>
            <a:endParaRPr lang="en-US" altLang="zh-CN" sz="2400" dirty="0">
              <a:solidFill>
                <a:schemeClr val="tx2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②</a:t>
            </a:r>
            <a:r>
              <a:rPr lang="zh-CN" altLang="zh-CN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Ⅰ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表型为</a:t>
            </a:r>
            <a:r>
              <a:rPr lang="zh-CN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兽人精灵混血</a:t>
            </a:r>
            <a:endParaRPr lang="en-US" altLang="zh-CN" sz="2400" dirty="0">
              <a:solidFill>
                <a:schemeClr val="tx2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若假设①成立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，则接下来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38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E15DB04-E2D2-BDC9-D764-F27B3B3C9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706536" cy="284837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4DAF857-CF33-E842-4464-FC24C28A7654}"/>
              </a:ext>
            </a:extLst>
          </p:cNvPr>
          <p:cNvSpPr txBox="1"/>
          <p:nvPr/>
        </p:nvSpPr>
        <p:spPr>
          <a:xfrm>
            <a:off x="6706536" y="618201"/>
            <a:ext cx="539021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由系谱图我们可知，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均为精灵表型，而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Ⅱ-4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的诺艾儿却表现出现了兽人性状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则可知兽人性状为</a:t>
            </a:r>
            <a:r>
              <a:rPr lang="zh-CN" altLang="en-US" sz="2000" b="1" spc="18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隐性基因遗传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我们设控制兽人性状的一对基因为</a:t>
            </a:r>
            <a:r>
              <a:rPr lang="en-US" altLang="zh-CN" sz="24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。从简单的</a:t>
            </a:r>
            <a:r>
              <a:rPr lang="zh-CN" altLang="en-US" sz="2000" b="1" spc="18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单（对）基因常染色体遗传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开始探究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41A74A-06ED-C7C9-6F96-546297372B30}"/>
              </a:ext>
            </a:extLst>
          </p:cNvPr>
          <p:cNvSpPr txBox="1"/>
          <p:nvPr/>
        </p:nvSpPr>
        <p:spPr>
          <a:xfrm>
            <a:off x="304800" y="3590925"/>
            <a:ext cx="9734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由已知信息得，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的基因型为</a:t>
            </a:r>
            <a:r>
              <a:rPr lang="en-US" altLang="zh-CN" sz="24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若要在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中表现出隐性的兽人性状，则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双方必为杂合子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4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，由此可以得到诺艾儿的基因型为</a:t>
            </a:r>
            <a:r>
              <a:rPr lang="en-US" altLang="zh-CN" sz="24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b="1" spc="180" dirty="0">
              <a:solidFill>
                <a:srgbClr val="FF0000"/>
              </a:solidFill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7295F5-F1B4-EF8A-8094-94B24AA1AC52}"/>
              </a:ext>
            </a:extLst>
          </p:cNvPr>
          <p:cNvSpPr txBox="1"/>
          <p:nvPr/>
        </p:nvSpPr>
        <p:spPr>
          <a:xfrm>
            <a:off x="304800" y="4794093"/>
            <a:ext cx="97345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此假设推出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为非纯合子，与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AIC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官方资料的纯合子相悖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我们不能否定已有事实，也不能脱离事实，因此我们只能判定：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该假设①不成立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63D6E2B-A712-3029-7FFA-F13B430D7BB2}"/>
              </a:ext>
            </a:extLst>
          </p:cNvPr>
          <p:cNvSpPr txBox="1"/>
          <p:nvPr/>
        </p:nvSpPr>
        <p:spPr>
          <a:xfrm>
            <a:off x="781050" y="1143000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A6BA7D-1B36-E63D-637A-8A39548060E0}"/>
              </a:ext>
            </a:extLst>
          </p:cNvPr>
          <p:cNvSpPr txBox="1"/>
          <p:nvPr/>
        </p:nvSpPr>
        <p:spPr>
          <a:xfrm>
            <a:off x="1171575" y="164509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5E6A9FF-DC93-B5F3-179A-B2A09F66F17C}"/>
              </a:ext>
            </a:extLst>
          </p:cNvPr>
          <p:cNvSpPr txBox="1"/>
          <p:nvPr/>
        </p:nvSpPr>
        <p:spPr>
          <a:xfrm>
            <a:off x="2734143" y="166464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07DF9A-CDA7-F742-1132-CB07AEF6BC52}"/>
              </a:ext>
            </a:extLst>
          </p:cNvPr>
          <p:cNvSpPr txBox="1"/>
          <p:nvPr/>
        </p:nvSpPr>
        <p:spPr>
          <a:xfrm>
            <a:off x="4029075" y="3088825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98DC2D3-4974-D07C-4BC8-EA114DBFC7F2}"/>
              </a:ext>
            </a:extLst>
          </p:cNvPr>
          <p:cNvSpPr txBox="1"/>
          <p:nvPr/>
        </p:nvSpPr>
        <p:spPr>
          <a:xfrm>
            <a:off x="4963716" y="3181779"/>
            <a:ext cx="670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假设常染色体上的单对基因</a:t>
            </a:r>
            <a:r>
              <a:rPr lang="en-US" altLang="zh-CN" sz="24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控制兽人性状：</a:t>
            </a:r>
          </a:p>
        </p:txBody>
      </p:sp>
    </p:spTree>
    <p:extLst>
      <p:ext uri="{BB962C8B-B14F-4D97-AF65-F5344CB8AC3E}">
        <p14:creationId xmlns:p14="http://schemas.microsoft.com/office/powerpoint/2010/main" val="2863886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1A02DBB-690F-9AF8-BA87-31DE5D5EA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706536" cy="284837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126E285-E1D1-023C-1516-A506C0150162}"/>
              </a:ext>
            </a:extLst>
          </p:cNvPr>
          <p:cNvSpPr txBox="1"/>
          <p:nvPr/>
        </p:nvSpPr>
        <p:spPr>
          <a:xfrm>
            <a:off x="6706536" y="698740"/>
            <a:ext cx="5546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由上文知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假设①不成立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，接下来我们来看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假设②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表型为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兽人精灵混血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中同时出现混血表型和精灵表型，则兽人性状只能是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显性遗传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C91063-3EFB-1247-0F70-191D74151A1A}"/>
              </a:ext>
            </a:extLst>
          </p:cNvPr>
          <p:cNvSpPr txBox="1"/>
          <p:nvPr/>
        </p:nvSpPr>
        <p:spPr>
          <a:xfrm>
            <a:off x="5891842" y="2586932"/>
            <a:ext cx="579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假设常染色体上的单对基因</a:t>
            </a:r>
            <a:r>
              <a:rPr lang="en-US" altLang="zh-CN" sz="2400" b="1" spc="18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控制兽人性状：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029B28-5382-ECDE-FAD8-CA290305EDA8}"/>
              </a:ext>
            </a:extLst>
          </p:cNvPr>
          <p:cNvSpPr txBox="1"/>
          <p:nvPr/>
        </p:nvSpPr>
        <p:spPr>
          <a:xfrm>
            <a:off x="781050" y="1143000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8CD127-51BD-E2F6-B7D7-EBF9C6694C4F}"/>
              </a:ext>
            </a:extLst>
          </p:cNvPr>
          <p:cNvSpPr txBox="1"/>
          <p:nvPr/>
        </p:nvSpPr>
        <p:spPr>
          <a:xfrm>
            <a:off x="1171575" y="164509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405ABB-2F22-01BE-BF9B-1FDA91A5F1EE}"/>
              </a:ext>
            </a:extLst>
          </p:cNvPr>
          <p:cNvSpPr txBox="1"/>
          <p:nvPr/>
        </p:nvSpPr>
        <p:spPr>
          <a:xfrm>
            <a:off x="2734143" y="1664640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02288F6-BA6F-5C07-A58B-54DD2D381859}"/>
              </a:ext>
            </a:extLst>
          </p:cNvPr>
          <p:cNvSpPr txBox="1"/>
          <p:nvPr/>
        </p:nvSpPr>
        <p:spPr>
          <a:xfrm>
            <a:off x="4029075" y="308882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DD80B71-8F2F-4E07-0D09-E6F8AA024558}"/>
              </a:ext>
            </a:extLst>
          </p:cNvPr>
          <p:cNvSpPr txBox="1"/>
          <p:nvPr/>
        </p:nvSpPr>
        <p:spPr>
          <a:xfrm>
            <a:off x="2387180" y="1142999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ECC47D-512E-477E-9C85-9CE7D3C78986}"/>
              </a:ext>
            </a:extLst>
          </p:cNvPr>
          <p:cNvSpPr txBox="1"/>
          <p:nvPr/>
        </p:nvSpPr>
        <p:spPr>
          <a:xfrm>
            <a:off x="685545" y="3088825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37EBFD-31F5-6E03-354D-B26C6B197AA8}"/>
              </a:ext>
            </a:extLst>
          </p:cNvPr>
          <p:cNvSpPr txBox="1"/>
          <p:nvPr/>
        </p:nvSpPr>
        <p:spPr>
          <a:xfrm>
            <a:off x="1760421" y="3088825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EA1CB1-7557-B0A6-1468-346E1226E128}"/>
              </a:ext>
            </a:extLst>
          </p:cNvPr>
          <p:cNvSpPr txBox="1"/>
          <p:nvPr/>
        </p:nvSpPr>
        <p:spPr>
          <a:xfrm>
            <a:off x="2873210" y="3088825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7A75E9D-10F3-D02B-5650-7BBD3E0D1981}"/>
              </a:ext>
            </a:extLst>
          </p:cNvPr>
          <p:cNvSpPr txBox="1"/>
          <p:nvPr/>
        </p:nvSpPr>
        <p:spPr>
          <a:xfrm>
            <a:off x="362309" y="3429000"/>
            <a:ext cx="98168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由已知信息得：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</a:p>
          <a:p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Ⅱ-3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Ⅱ-4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只有如上情况才能推出与事实符合的结果，但这个假设仍存在一个问题：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-4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均为显性，但</a:t>
            </a:r>
            <a:r>
              <a:rPr lang="zh-CN" altLang="en-US" sz="2000" b="1" spc="180" dirty="0">
                <a:latin typeface="等线" panose="02010600030101010101" pitchFamily="2" charset="-122"/>
                <a:ea typeface="等线" panose="02010600030101010101" pitchFamily="2" charset="-122"/>
              </a:rPr>
              <a:t>两者实际表型并不相同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，若不考虑不完全显性的特殊情况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则说明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单对基因是无法解释精灵性状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的表型的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 </a:t>
            </a:r>
            <a:r>
              <a:rPr lang="zh-CN" altLang="en-US" sz="2000" b="1" spc="180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假说：单对基因控制兽人性状 </a:t>
            </a:r>
            <a:r>
              <a:rPr lang="zh-CN" altLang="en-US" sz="24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不成立</a:t>
            </a:r>
            <a:endParaRPr lang="en-US" altLang="zh-CN" sz="2400" b="1" spc="18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07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/>
      <p:bldP spid="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D6EC026-3336-8448-1D2E-A3C411D57D2E}"/>
              </a:ext>
            </a:extLst>
          </p:cNvPr>
          <p:cNvSpPr txBox="1"/>
          <p:nvPr/>
        </p:nvSpPr>
        <p:spPr>
          <a:xfrm>
            <a:off x="6762751" y="466725"/>
            <a:ext cx="542924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现在，我们加入一对常染色体上的等位基因</a:t>
            </a:r>
            <a:r>
              <a:rPr lang="en-US" altLang="zh-CN" sz="2400" b="1" spc="18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来控制精灵性状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000" i="1" spc="180" dirty="0" err="1">
                <a:latin typeface="等线" panose="02010600030101010101" pitchFamily="2" charset="-122"/>
                <a:ea typeface="等线" panose="02010600030101010101" pitchFamily="2" charset="-122"/>
              </a:rPr>
              <a:t>B,b</a:t>
            </a:r>
            <a:r>
              <a:rPr lang="zh-CN" altLang="en-US" sz="2000" i="1" spc="180" dirty="0">
                <a:latin typeface="等线" panose="02010600030101010101" pitchFamily="2" charset="-122"/>
                <a:ea typeface="等线" panose="02010600030101010101" pitchFamily="2" charset="-122"/>
              </a:rPr>
              <a:t>基因与</a:t>
            </a:r>
            <a:r>
              <a:rPr lang="en-US" altLang="zh-CN" sz="2000" i="1" spc="180" dirty="0" err="1">
                <a:latin typeface="等线" panose="02010600030101010101" pitchFamily="2" charset="-122"/>
                <a:ea typeface="等线" panose="02010600030101010101" pitchFamily="2" charset="-122"/>
              </a:rPr>
              <a:t>A,a</a:t>
            </a:r>
            <a:r>
              <a:rPr lang="zh-CN" altLang="en-US" sz="2000" i="1" spc="180" dirty="0">
                <a:latin typeface="等线" panose="02010600030101010101" pitchFamily="2" charset="-122"/>
                <a:ea typeface="等线" panose="02010600030101010101" pitchFamily="2" charset="-122"/>
              </a:rPr>
              <a:t>不位于同一对染色体上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为了探究是基因型为</a:t>
            </a:r>
            <a:r>
              <a:rPr lang="en-US" altLang="zh-CN" sz="24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决定表现精灵性状还是</a:t>
            </a:r>
            <a:r>
              <a:rPr lang="en-US" altLang="zh-CN" sz="24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决定表现精灵性状，现做出如下假设：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8ECAF7A-6BAB-2140-6124-A3DF76FC4D36}"/>
              </a:ext>
            </a:extLst>
          </p:cNvPr>
          <p:cNvSpPr txBox="1"/>
          <p:nvPr/>
        </p:nvSpPr>
        <p:spPr>
          <a:xfrm>
            <a:off x="6210300" y="2817332"/>
            <a:ext cx="287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0C0505-3B95-9AC3-1879-47C4173F2A53}"/>
              </a:ext>
            </a:extLst>
          </p:cNvPr>
          <p:cNvSpPr txBox="1"/>
          <p:nvPr/>
        </p:nvSpPr>
        <p:spPr>
          <a:xfrm>
            <a:off x="9086850" y="281733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379379-0B1E-F526-B02B-A04FD01424E3}"/>
              </a:ext>
            </a:extLst>
          </p:cNvPr>
          <p:cNvSpPr txBox="1"/>
          <p:nvPr/>
        </p:nvSpPr>
        <p:spPr>
          <a:xfrm>
            <a:off x="287188" y="3429000"/>
            <a:ext cx="930592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假设①：若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决定表现精灵性状，仅研究精灵性状：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</a:p>
          <a:p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无论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基因型为何，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必定会有一个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基因，预期表型为兽人，与实际不符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故假设①不成立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AE7826-C0C0-58D2-D942-AEEE78B7F44C}"/>
              </a:ext>
            </a:extLst>
          </p:cNvPr>
          <p:cNvSpPr txBox="1"/>
          <p:nvPr/>
        </p:nvSpPr>
        <p:spPr>
          <a:xfrm>
            <a:off x="533400" y="1196369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</a:rPr>
              <a:t>Bb/BB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9FD607-0BF1-87C9-373E-6932E527980E}"/>
              </a:ext>
            </a:extLst>
          </p:cNvPr>
          <p:cNvSpPr txBox="1"/>
          <p:nvPr/>
        </p:nvSpPr>
        <p:spPr>
          <a:xfrm>
            <a:off x="2228850" y="1196368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endParaRPr lang="zh-CN" altLang="en-US" sz="2400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3ACE20-5C83-7E10-E31C-C2790CE63803}"/>
              </a:ext>
            </a:extLst>
          </p:cNvPr>
          <p:cNvSpPr txBox="1"/>
          <p:nvPr/>
        </p:nvSpPr>
        <p:spPr>
          <a:xfrm>
            <a:off x="1209675" y="1718419"/>
            <a:ext cx="49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endParaRPr lang="zh-CN" altLang="en-US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07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BE4FFE0-022F-8324-86E4-AF4204036DF1}"/>
              </a:ext>
            </a:extLst>
          </p:cNvPr>
          <p:cNvSpPr txBox="1"/>
          <p:nvPr/>
        </p:nvSpPr>
        <p:spPr>
          <a:xfrm>
            <a:off x="211346" y="3687793"/>
            <a:ext cx="796649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假设②：若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决定表现精灵性状，仅研究精灵性状：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</a:p>
          <a:p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中所有个体均带有至少一个</a:t>
            </a:r>
            <a:r>
              <a:rPr lang="en-US" altLang="zh-CN" sz="2000" spc="18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基因，均表现为精灵表型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故假设②成立</a:t>
            </a:r>
            <a:endParaRPr lang="en-US" altLang="zh-CN" sz="2400" b="1" spc="18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79A5E1-03DA-445F-7F88-FC53BA65F15F}"/>
              </a:ext>
            </a:extLst>
          </p:cNvPr>
          <p:cNvSpPr txBox="1"/>
          <p:nvPr/>
        </p:nvSpPr>
        <p:spPr>
          <a:xfrm>
            <a:off x="785004" y="1231215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C319C9-4CF0-935C-137D-B984BC54C73D}"/>
              </a:ext>
            </a:extLst>
          </p:cNvPr>
          <p:cNvSpPr txBox="1"/>
          <p:nvPr/>
        </p:nvSpPr>
        <p:spPr>
          <a:xfrm>
            <a:off x="2205487" y="1231214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7FDAFF9-8C29-F2BA-9A50-176DFE094BA4}"/>
              </a:ext>
            </a:extLst>
          </p:cNvPr>
          <p:cNvSpPr txBox="1"/>
          <p:nvPr/>
        </p:nvSpPr>
        <p:spPr>
          <a:xfrm>
            <a:off x="1060079" y="1692879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DE4A87-5138-22B1-7163-ECA97096E479}"/>
              </a:ext>
            </a:extLst>
          </p:cNvPr>
          <p:cNvSpPr txBox="1"/>
          <p:nvPr/>
        </p:nvSpPr>
        <p:spPr>
          <a:xfrm>
            <a:off x="2662687" y="1692879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BB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A3A393-85E6-FF62-7FF6-304A20E6E2F1}"/>
              </a:ext>
            </a:extLst>
          </p:cNvPr>
          <p:cNvSpPr txBox="1"/>
          <p:nvPr/>
        </p:nvSpPr>
        <p:spPr>
          <a:xfrm>
            <a:off x="661359" y="3170207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1B003C2-5209-C8D2-A7D8-657E2955F932}"/>
              </a:ext>
            </a:extLst>
          </p:cNvPr>
          <p:cNvSpPr txBox="1"/>
          <p:nvPr/>
        </p:nvSpPr>
        <p:spPr>
          <a:xfrm>
            <a:off x="1696529" y="3170206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6E4E8AB-C0B3-4277-A304-F8E85F1CD9A6}"/>
              </a:ext>
            </a:extLst>
          </p:cNvPr>
          <p:cNvSpPr txBox="1"/>
          <p:nvPr/>
        </p:nvSpPr>
        <p:spPr>
          <a:xfrm>
            <a:off x="2848155" y="3170204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6624925-54EC-AFE0-38A9-FC9FAD2583BA}"/>
              </a:ext>
            </a:extLst>
          </p:cNvPr>
          <p:cNvSpPr txBox="1"/>
          <p:nvPr/>
        </p:nvSpPr>
        <p:spPr>
          <a:xfrm>
            <a:off x="3999782" y="3170204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endParaRPr lang="zh-CN" altLang="en-US" sz="2400" b="1" dirty="0">
              <a:solidFill>
                <a:schemeClr val="accent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51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E2C1370-0BB1-0C86-A709-F9CB4875460A}"/>
              </a:ext>
            </a:extLst>
          </p:cNvPr>
          <p:cNvSpPr txBox="1"/>
          <p:nvPr/>
        </p:nvSpPr>
        <p:spPr>
          <a:xfrm>
            <a:off x="6096000" y="1388852"/>
            <a:ext cx="5986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现已知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B_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决定表现精灵性状，结合上文兽人性状显性遗传，若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基因均独立遗传，根据已知信息，我们可以推理得到：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en-US" altLang="zh-C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en-US" altLang="zh-C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配子法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，我们可以得到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中所有可能的基因型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78C3783-67A3-D29D-C1B7-66D6612083FA}"/>
              </a:ext>
            </a:extLst>
          </p:cNvPr>
          <p:cNvSpPr txBox="1"/>
          <p:nvPr/>
        </p:nvSpPr>
        <p:spPr>
          <a:xfrm>
            <a:off x="595222" y="1158019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083FC5-D9F4-7682-CC2E-0A98F880294C}"/>
              </a:ext>
            </a:extLst>
          </p:cNvPr>
          <p:cNvSpPr txBox="1"/>
          <p:nvPr/>
        </p:nvSpPr>
        <p:spPr>
          <a:xfrm>
            <a:off x="2027207" y="1158019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BDB226-0862-BB6F-3DD9-25FAED40183F}"/>
              </a:ext>
            </a:extLst>
          </p:cNvPr>
          <p:cNvSpPr txBox="1"/>
          <p:nvPr/>
        </p:nvSpPr>
        <p:spPr>
          <a:xfrm>
            <a:off x="793630" y="1735989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EFE7226-5670-0DFE-4767-7065D7B7A64A}"/>
              </a:ext>
            </a:extLst>
          </p:cNvPr>
          <p:cNvSpPr txBox="1"/>
          <p:nvPr/>
        </p:nvSpPr>
        <p:spPr>
          <a:xfrm>
            <a:off x="3505199" y="1735988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0B1A4140-B529-F081-894A-F58B606B5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205364"/>
              </p:ext>
            </p:extLst>
          </p:nvPr>
        </p:nvGraphicFramePr>
        <p:xfrm>
          <a:off x="1112808" y="3429000"/>
          <a:ext cx="9049110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39593001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30538409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969848097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3284097380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1183453201"/>
                    </a:ext>
                  </a:extLst>
                </a:gridCol>
              </a:tblGrid>
              <a:tr h="911454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Ⅰ-1</a:t>
                      </a:r>
                    </a:p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          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282161"/>
                  </a:ext>
                </a:extLst>
              </a:tr>
              <a:tr h="994756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+mn-lt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zh-CN" altLang="en-US" sz="2400" b="1" dirty="0">
                          <a:latin typeface="Cambria" panose="02040503050406030204" pitchFamily="18" charset="0"/>
                        </a:rPr>
                        <a:t>         </a:t>
                      </a:r>
                      <a:r>
                        <a:rPr lang="zh-CN" altLang="en-US" sz="2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zh-CN" altLang="en-US" sz="2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zh-CN" altLang="en-US" sz="2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zh-CN" altLang="en-US" sz="2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96945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202FCEC3-4EBB-8D79-EBC0-1D4765091101}"/>
              </a:ext>
            </a:extLst>
          </p:cNvPr>
          <p:cNvSpPr txBox="1"/>
          <p:nvPr/>
        </p:nvSpPr>
        <p:spPr>
          <a:xfrm>
            <a:off x="0" y="5469148"/>
            <a:ext cx="120827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据表格可知：诺艾儿的基因型可能为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，其余则可能为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en-US" altLang="zh-CN" sz="2000" b="1" spc="18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zh-CN" sz="2000" b="1" spc="18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该假设可推出与事实相符的结果，</a:t>
            </a:r>
            <a:r>
              <a:rPr lang="zh-CN" altLang="en-US" sz="24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故该假设可能成立</a:t>
            </a:r>
            <a:endParaRPr lang="en-US" altLang="zh-CN" sz="2400" b="1" spc="18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A1F09B-9E2D-80A4-C979-DAF843907CE0}"/>
              </a:ext>
            </a:extLst>
          </p:cNvPr>
          <p:cNvSpPr/>
          <p:nvPr/>
        </p:nvSpPr>
        <p:spPr>
          <a:xfrm>
            <a:off x="3441940" y="3717985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6F27EA-E309-26BB-216B-B90D38927276}"/>
              </a:ext>
            </a:extLst>
          </p:cNvPr>
          <p:cNvSpPr/>
          <p:nvPr/>
        </p:nvSpPr>
        <p:spPr>
          <a:xfrm>
            <a:off x="5106838" y="3717985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4589335-6E8D-698C-D3C0-D4272CF27D2B}"/>
              </a:ext>
            </a:extLst>
          </p:cNvPr>
          <p:cNvSpPr/>
          <p:nvPr/>
        </p:nvSpPr>
        <p:spPr>
          <a:xfrm>
            <a:off x="6996023" y="3717985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8CD4BC-F8A3-9F5D-2874-15122DB3A1C0}"/>
              </a:ext>
            </a:extLst>
          </p:cNvPr>
          <p:cNvSpPr/>
          <p:nvPr/>
        </p:nvSpPr>
        <p:spPr>
          <a:xfrm>
            <a:off x="8859328" y="3717984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D54638E-D809-3D91-8F59-E9B83D3BAE40}"/>
              </a:ext>
            </a:extLst>
          </p:cNvPr>
          <p:cNvSpPr/>
          <p:nvPr/>
        </p:nvSpPr>
        <p:spPr>
          <a:xfrm>
            <a:off x="1604513" y="4660345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53CAF75-96A4-C1E3-56C8-18CB7DA5E06F}"/>
              </a:ext>
            </a:extLst>
          </p:cNvPr>
          <p:cNvSpPr/>
          <p:nvPr/>
        </p:nvSpPr>
        <p:spPr>
          <a:xfrm>
            <a:off x="3441940" y="4615919"/>
            <a:ext cx="845388" cy="795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EEC66D3-B376-0B81-A0BC-27FB33CCA80B}"/>
              </a:ext>
            </a:extLst>
          </p:cNvPr>
          <p:cNvSpPr/>
          <p:nvPr/>
        </p:nvSpPr>
        <p:spPr>
          <a:xfrm>
            <a:off x="5285117" y="4600010"/>
            <a:ext cx="845388" cy="795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A53157-F218-CE97-1913-1F734E7790B6}"/>
              </a:ext>
            </a:extLst>
          </p:cNvPr>
          <p:cNvSpPr/>
          <p:nvPr/>
        </p:nvSpPr>
        <p:spPr>
          <a:xfrm>
            <a:off x="7116794" y="4611884"/>
            <a:ext cx="845388" cy="795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A5DA59-468B-08C1-867D-8FD526948818}"/>
              </a:ext>
            </a:extLst>
          </p:cNvPr>
          <p:cNvSpPr/>
          <p:nvPr/>
        </p:nvSpPr>
        <p:spPr>
          <a:xfrm>
            <a:off x="9023230" y="4620511"/>
            <a:ext cx="845388" cy="795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926149-0C4A-1AE6-3C36-054233DB28E3}"/>
              </a:ext>
            </a:extLst>
          </p:cNvPr>
          <p:cNvSpPr/>
          <p:nvPr/>
        </p:nvSpPr>
        <p:spPr>
          <a:xfrm>
            <a:off x="7608499" y="2323551"/>
            <a:ext cx="707366" cy="318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A97CD20-4A8B-A16D-6324-4D40020119FC}"/>
              </a:ext>
            </a:extLst>
          </p:cNvPr>
          <p:cNvSpPr/>
          <p:nvPr/>
        </p:nvSpPr>
        <p:spPr>
          <a:xfrm>
            <a:off x="9888749" y="2365119"/>
            <a:ext cx="707366" cy="318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C5244DC-9EB2-BD26-6586-E5C0B34E1D17}"/>
              </a:ext>
            </a:extLst>
          </p:cNvPr>
          <p:cNvSpPr/>
          <p:nvPr/>
        </p:nvSpPr>
        <p:spPr>
          <a:xfrm>
            <a:off x="10130290" y="2620057"/>
            <a:ext cx="707366" cy="318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16BBF54-AFDC-219E-B532-EE6D5883CB6B}"/>
              </a:ext>
            </a:extLst>
          </p:cNvPr>
          <p:cNvSpPr/>
          <p:nvPr/>
        </p:nvSpPr>
        <p:spPr>
          <a:xfrm>
            <a:off x="7699077" y="2622421"/>
            <a:ext cx="707366" cy="318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257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7D49F9D-31B7-DECF-C619-C52916531CD8}"/>
              </a:ext>
            </a:extLst>
          </p:cNvPr>
          <p:cNvSpPr txBox="1"/>
          <p:nvPr/>
        </p:nvSpPr>
        <p:spPr>
          <a:xfrm>
            <a:off x="2260122" y="3416060"/>
            <a:ext cx="681486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但是此假设还无法解释一个现象：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理论上诺艾儿的兽人性状应当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完全表现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，但实际上诺艾儿的兽人性状并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未完全表现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出来，她只有一对没有听觉的猫耳朵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200" b="1" i="1" spc="180" dirty="0">
                <a:latin typeface="华文中宋" panose="02010600040101010101" pitchFamily="2" charset="-122"/>
                <a:ea typeface="华文中宋" panose="02010600040101010101" pitchFamily="2" charset="-122"/>
              </a:rPr>
              <a:t>这是为什么呢？</a:t>
            </a:r>
            <a:endParaRPr lang="en-US" altLang="zh-CN" sz="2200" b="1" i="1" spc="18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DE5A43-0903-0772-D94B-EA43DEE3E546}"/>
              </a:ext>
            </a:extLst>
          </p:cNvPr>
          <p:cNvPicPr>
            <a:picLocks/>
          </p:cNvPicPr>
          <p:nvPr/>
        </p:nvPicPr>
        <p:blipFill>
          <a:blip r:embed="rId2"/>
          <a:srcRect l="75600" t="50000" r="13224" b="33837"/>
          <a:stretch>
            <a:fillRect/>
          </a:stretch>
        </p:blipFill>
        <p:spPr>
          <a:xfrm>
            <a:off x="4528868" y="4921575"/>
            <a:ext cx="1138687" cy="110849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9AEC3C7-D961-8D62-7326-CB5DC0AD2CC6}"/>
              </a:ext>
            </a:extLst>
          </p:cNvPr>
          <p:cNvSpPr txBox="1"/>
          <p:nvPr/>
        </p:nvSpPr>
        <p:spPr>
          <a:xfrm>
            <a:off x="595222" y="1158019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50263ED-42EA-6136-073C-1AB95CAEB3C7}"/>
              </a:ext>
            </a:extLst>
          </p:cNvPr>
          <p:cNvSpPr txBox="1"/>
          <p:nvPr/>
        </p:nvSpPr>
        <p:spPr>
          <a:xfrm>
            <a:off x="2027207" y="1158019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9D8129-DA5B-23D4-AA39-F11F2F12DE12}"/>
              </a:ext>
            </a:extLst>
          </p:cNvPr>
          <p:cNvSpPr txBox="1"/>
          <p:nvPr/>
        </p:nvSpPr>
        <p:spPr>
          <a:xfrm>
            <a:off x="793630" y="1735989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200ECBE-B62B-33B5-9413-373737E70B9A}"/>
              </a:ext>
            </a:extLst>
          </p:cNvPr>
          <p:cNvSpPr txBox="1"/>
          <p:nvPr/>
        </p:nvSpPr>
        <p:spPr>
          <a:xfrm>
            <a:off x="3505199" y="1735988"/>
            <a:ext cx="101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aaBB</a:t>
            </a:r>
            <a:endParaRPr lang="zh-CN" altLang="en-US" sz="2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110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33F3C2-FDFE-9B63-F0A9-EDF30E77B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5" y="480742"/>
            <a:ext cx="7562492" cy="3604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3542652-0E7E-8C94-50C5-C5DEC26A5F94}"/>
              </a:ext>
            </a:extLst>
          </p:cNvPr>
          <p:cNvGrpSpPr/>
          <p:nvPr/>
        </p:nvGrpSpPr>
        <p:grpSpPr>
          <a:xfrm>
            <a:off x="7892982" y="480742"/>
            <a:ext cx="2628900" cy="5859757"/>
            <a:chOff x="977301" y="1025110"/>
            <a:chExt cx="2628900" cy="585975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DBDAC7-534F-723C-83D0-8FA4C14A2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01" y="2474792"/>
              <a:ext cx="2628900" cy="441007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A82B93E-B559-CAED-D34C-B653A1B81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01" y="1025110"/>
              <a:ext cx="2628900" cy="1449682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85796FFF-4340-82BF-EFEE-CA90276AF772}"/>
              </a:ext>
            </a:extLst>
          </p:cNvPr>
          <p:cNvSpPr txBox="1"/>
          <p:nvPr/>
        </p:nvSpPr>
        <p:spPr>
          <a:xfrm>
            <a:off x="97765" y="4135461"/>
            <a:ext cx="7892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生物教科书中的</a:t>
            </a:r>
            <a:r>
              <a:rPr lang="zh-CN" altLang="en-US" sz="2000" b="1" spc="180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表观遗传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就能很好地解释该现象：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根据资料，我们可以认为诺艾儿体内控制兽人性状的基因</a:t>
            </a:r>
            <a:r>
              <a:rPr lang="zh-CN" altLang="en-US" sz="2000" b="1" spc="180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受到了一定程度的修饰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，从而导致她的兽人性状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不完全表达</a:t>
            </a:r>
            <a:endParaRPr lang="en-US" altLang="zh-CN" sz="2000" b="1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有了对此现象的解释，我们继续进行推理探究</a:t>
            </a:r>
          </a:p>
        </p:txBody>
      </p:sp>
    </p:spTree>
    <p:extLst>
      <p:ext uri="{BB962C8B-B14F-4D97-AF65-F5344CB8AC3E}">
        <p14:creationId xmlns:p14="http://schemas.microsoft.com/office/powerpoint/2010/main" val="15829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DAD4484-821A-1BB8-A43D-01E4F511F4F0}"/>
              </a:ext>
            </a:extLst>
          </p:cNvPr>
          <p:cNvSpPr/>
          <p:nvPr/>
        </p:nvSpPr>
        <p:spPr>
          <a:xfrm>
            <a:off x="77638" y="547777"/>
            <a:ext cx="6694098" cy="28812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02946EC-B122-930B-9C47-5A2794674F15}"/>
              </a:ext>
            </a:extLst>
          </p:cNvPr>
          <p:cNvSpPr txBox="1"/>
          <p:nvPr/>
        </p:nvSpPr>
        <p:spPr>
          <a:xfrm>
            <a:off x="77638" y="547777"/>
            <a:ext cx="9316529" cy="481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除双基因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分别控制不同性状表达外，我们还能够提出另一种假设：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两对等位基因共同控制同一性状的表现</a:t>
            </a:r>
            <a:endParaRPr lang="en-US" altLang="zh-CN" sz="2000" b="1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为探究此假设的可行性，我们仍设这两对基因分别为</a:t>
            </a:r>
            <a:r>
              <a:rPr lang="en-US" altLang="zh-CN" sz="2000" b="1" spc="18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000" b="1" spc="18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endParaRPr lang="en-US" altLang="zh-CN" sz="2000" b="1" spc="18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首先，我们需要讨论显性基因决定表达精灵性状还是兽人性状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在此，我们先讨论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显性基因决定表达精灵（非兽人）性状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的情况：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在这种情况中，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en-US" altLang="zh-CN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当两对基因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均为显性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时，个体将表现出</a:t>
            </a:r>
            <a:r>
              <a:rPr lang="zh-CN" altLang="en-US" sz="2000" b="1" spc="180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精灵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性状；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en-US" altLang="zh-CN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当只有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一对基因为显性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（即另一对基因为隐性）时，个体将表现出</a:t>
            </a:r>
            <a:r>
              <a:rPr lang="zh-CN" altLang="en-US" sz="2000" b="1" spc="180" dirty="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混血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性状；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en-US" altLang="zh-CN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当两对基因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均为隐性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时，个体将表现出</a:t>
            </a:r>
            <a:r>
              <a:rPr lang="zh-CN" altLang="en-US" sz="2000" b="1" spc="18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纯兽人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E81CCCC-D115-1406-7E68-747B515E3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179575"/>
              </p:ext>
            </p:extLst>
          </p:nvPr>
        </p:nvGraphicFramePr>
        <p:xfrm>
          <a:off x="77638" y="5370135"/>
          <a:ext cx="8128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1285062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110908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469554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736817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9612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基因型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A_B_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A_bb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_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21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表型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精灵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兽人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79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3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29FFB7F-92E4-9A50-F17E-C26BDEF6B327}"/>
              </a:ext>
            </a:extLst>
          </p:cNvPr>
          <p:cNvSpPr txBox="1"/>
          <p:nvPr/>
        </p:nvSpPr>
        <p:spPr>
          <a:xfrm>
            <a:off x="6780362" y="802256"/>
            <a:ext cx="5477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根据上述分析我们可知：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的基因型为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sz="2000" b="1" spc="180" dirty="0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sz="2000" b="1" spc="180" dirty="0"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125AC05-6143-EBEF-F455-B4058460365A}"/>
              </a:ext>
            </a:extLst>
          </p:cNvPr>
          <p:cNvSpPr txBox="1"/>
          <p:nvPr/>
        </p:nvSpPr>
        <p:spPr>
          <a:xfrm>
            <a:off x="6780362" y="2100532"/>
            <a:ext cx="4994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注：</a:t>
            </a:r>
            <a:r>
              <a:rPr lang="en-US" altLang="zh-CN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P-2</a:t>
            </a:r>
            <a:r>
              <a:rPr lang="zh-CN" altLang="en-US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祖父及</a:t>
            </a:r>
            <a:r>
              <a:rPr lang="en-US" altLang="zh-CN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父亲都是在精灵之村长大的</a:t>
            </a:r>
            <a:r>
              <a:rPr lang="zh-CN" altLang="en-US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纯血精灵</a:t>
            </a:r>
            <a:r>
              <a:rPr lang="zh-CN" altLang="en-US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，故他们一定是</a:t>
            </a:r>
            <a:r>
              <a:rPr lang="zh-CN" altLang="en-US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纯合子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4F9FCBD-F3EA-488F-801B-4614802FE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32237"/>
              </p:ext>
            </p:extLst>
          </p:nvPr>
        </p:nvGraphicFramePr>
        <p:xfrm>
          <a:off x="531002" y="3863482"/>
          <a:ext cx="9139210" cy="1566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842">
                  <a:extLst>
                    <a:ext uri="{9D8B030D-6E8A-4147-A177-3AD203B41FA5}">
                      <a16:colId xmlns:a16="http://schemas.microsoft.com/office/drawing/2014/main" val="2047113537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4248655315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3868890732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906133825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2204744940"/>
                    </a:ext>
                  </a:extLst>
                </a:gridCol>
              </a:tblGrid>
              <a:tr h="39796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Ⅰ-1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053128"/>
                  </a:ext>
                </a:extLst>
              </a:tr>
              <a:tr h="743599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</a:t>
                      </a:r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07622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1713D7FC-F74E-3FAF-1E59-DE904B620E2E}"/>
              </a:ext>
            </a:extLst>
          </p:cNvPr>
          <p:cNvSpPr txBox="1"/>
          <p:nvPr/>
        </p:nvSpPr>
        <p:spPr>
          <a:xfrm>
            <a:off x="416463" y="5430041"/>
            <a:ext cx="9368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据表可知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中所有个体均为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双显性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，预期表型为</a:t>
            </a:r>
            <a:r>
              <a:rPr lang="zh-CN" altLang="en-US" sz="2000" b="1" spc="180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精灵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b="1" spc="18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与实际不符</a:t>
            </a:r>
            <a:endParaRPr lang="en-US" altLang="zh-CN" sz="2000" b="1" spc="18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故该种情况不成立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5E333D-6837-0AC7-A455-7063A0A7D764}"/>
              </a:ext>
            </a:extLst>
          </p:cNvPr>
          <p:cNvSpPr txBox="1"/>
          <p:nvPr/>
        </p:nvSpPr>
        <p:spPr>
          <a:xfrm>
            <a:off x="690114" y="124329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3D52BF-13D0-B2E5-3D77-A315DF844D18}"/>
              </a:ext>
            </a:extLst>
          </p:cNvPr>
          <p:cNvSpPr txBox="1"/>
          <p:nvPr/>
        </p:nvSpPr>
        <p:spPr>
          <a:xfrm>
            <a:off x="2139352" y="124329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6319792-DBE5-E111-8E19-AD30F46281B2}"/>
              </a:ext>
            </a:extLst>
          </p:cNvPr>
          <p:cNvSpPr txBox="1"/>
          <p:nvPr/>
        </p:nvSpPr>
        <p:spPr>
          <a:xfrm>
            <a:off x="819510" y="175816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431600-6949-C903-2DE5-1FA67EF82062}"/>
              </a:ext>
            </a:extLst>
          </p:cNvPr>
          <p:cNvSpPr txBox="1"/>
          <p:nvPr/>
        </p:nvSpPr>
        <p:spPr>
          <a:xfrm>
            <a:off x="3605842" y="17581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9D1311-8947-D1E7-6C16-949B5C3CF089}"/>
              </a:ext>
            </a:extLst>
          </p:cNvPr>
          <p:cNvSpPr txBox="1"/>
          <p:nvPr/>
        </p:nvSpPr>
        <p:spPr>
          <a:xfrm>
            <a:off x="4649638" y="3105117"/>
            <a:ext cx="547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我们可以推测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中个体可能的基因型如下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2073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8A4FC20-DD63-0FC8-2163-B212D95C575D}"/>
              </a:ext>
            </a:extLst>
          </p:cNvPr>
          <p:cNvSpPr txBox="1"/>
          <p:nvPr/>
        </p:nvSpPr>
        <p:spPr>
          <a:xfrm>
            <a:off x="5749505" y="1542071"/>
            <a:ext cx="6150634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US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现在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，我们讨论</a:t>
            </a:r>
            <a:r>
              <a:rPr lang="zh-CN" altLang="en-US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显性基因决定表达</a:t>
            </a:r>
            <a:r>
              <a:rPr lang="zh-CN" altLang="en-US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兽人</a:t>
            </a:r>
            <a:r>
              <a:rPr lang="zh-CN" altLang="en-US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的情况：</a:t>
            </a:r>
            <a:endParaRPr lang="en-US" altLang="zh-CN" sz="18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在这种情况中，</a:t>
            </a:r>
            <a:endParaRPr lang="en-US" altLang="zh-CN" sz="18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en-US" altLang="zh-CN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当两对基因</a:t>
            </a:r>
            <a:r>
              <a:rPr lang="zh-CN" altLang="en-US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均为显性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时，个体将表现出</a:t>
            </a:r>
            <a:r>
              <a:rPr lang="zh-CN" altLang="en-US" b="1" spc="18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纯兽人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性状；</a:t>
            </a:r>
            <a:endParaRPr lang="en-US" altLang="zh-CN" sz="18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en-US" altLang="zh-CN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当只有</a:t>
            </a:r>
            <a:r>
              <a:rPr lang="zh-CN" altLang="en-US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一对基因为显性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（即另一对基因为隐性）时，个体将表现出</a:t>
            </a:r>
            <a:r>
              <a:rPr lang="zh-CN" altLang="en-US" sz="1800" b="1" spc="180" dirty="0"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混血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性状；</a:t>
            </a:r>
            <a:endParaRPr lang="en-US" altLang="zh-CN" sz="18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200"/>
              </a:spcAft>
            </a:pPr>
            <a:r>
              <a:rPr lang="en-US" altLang="zh-CN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当两对基因</a:t>
            </a:r>
            <a:r>
              <a:rPr lang="zh-CN" altLang="en-US" sz="18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均为隐性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时，个体将表现出</a:t>
            </a:r>
            <a:r>
              <a:rPr lang="zh-CN" altLang="en-US" b="1" spc="180" dirty="0">
                <a:solidFill>
                  <a:schemeClr val="tx2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精灵</a:t>
            </a:r>
            <a:r>
              <a:rPr lang="zh-CN" altLang="en-US" sz="18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性状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ECBCFE6-ED44-5EC7-554F-4AAA84F8D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27464"/>
              </p:ext>
            </p:extLst>
          </p:nvPr>
        </p:nvGraphicFramePr>
        <p:xfrm>
          <a:off x="1604513" y="3429000"/>
          <a:ext cx="8128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1285062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110908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469554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736817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19612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基因型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A_B_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A_bb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_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21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表型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兽人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 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精灵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79986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9366EB73-9364-261B-38B7-04DBDF058B4F}"/>
              </a:ext>
            </a:extLst>
          </p:cNvPr>
          <p:cNvSpPr txBox="1"/>
          <p:nvPr/>
        </p:nvSpPr>
        <p:spPr>
          <a:xfrm>
            <a:off x="858796" y="4170306"/>
            <a:ext cx="803119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根据分析可得，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;P-2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en-US" altLang="zh-C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8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基因型为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en-US" altLang="zh-C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80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可以发现，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的预期表型为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纯兽人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与其实际表型混血不符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8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故该种情况也不成立；所有情况已被否定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800"/>
              </a:spcAft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故该假设不成立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5A6BB98-1825-55D9-ED71-1CC38C3F9BA0}"/>
              </a:ext>
            </a:extLst>
          </p:cNvPr>
          <p:cNvSpPr txBox="1"/>
          <p:nvPr/>
        </p:nvSpPr>
        <p:spPr>
          <a:xfrm>
            <a:off x="2139352" y="124329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2CD609B-B91D-D03A-C865-73C7A22CC7B4}"/>
              </a:ext>
            </a:extLst>
          </p:cNvPr>
          <p:cNvSpPr txBox="1"/>
          <p:nvPr/>
        </p:nvSpPr>
        <p:spPr>
          <a:xfrm>
            <a:off x="595224" y="124329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74F75D8-D0A3-B6CE-ACB0-E00056B12249}"/>
              </a:ext>
            </a:extLst>
          </p:cNvPr>
          <p:cNvSpPr txBox="1"/>
          <p:nvPr/>
        </p:nvSpPr>
        <p:spPr>
          <a:xfrm>
            <a:off x="858796" y="176563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7B1195C-F70B-0733-2EF0-2EB7EADD6C86}"/>
              </a:ext>
            </a:extLst>
          </p:cNvPr>
          <p:cNvSpPr txBox="1"/>
          <p:nvPr/>
        </p:nvSpPr>
        <p:spPr>
          <a:xfrm>
            <a:off x="3592409" y="1765636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1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3553369-D500-B8E8-5CCD-2E11E001468A}"/>
              </a:ext>
            </a:extLst>
          </p:cNvPr>
          <p:cNvSpPr txBox="1"/>
          <p:nvPr/>
        </p:nvSpPr>
        <p:spPr>
          <a:xfrm>
            <a:off x="293297" y="595222"/>
            <a:ext cx="88420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在否定上个假说后，我们再基于上个假说，提出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显性基因数量决定性状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的假设：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我们仍设这两对基因为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它们</a:t>
            </a:r>
            <a:r>
              <a:rPr lang="zh-CN" altLang="en-US" sz="2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均位于</a:t>
            </a:r>
            <a:r>
              <a:rPr lang="zh-CN" altLang="en-US" sz="2200" b="1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常染色体</a:t>
            </a:r>
            <a:r>
              <a:rPr lang="zh-CN" altLang="en-US" sz="22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上且</a:t>
            </a:r>
            <a:r>
              <a:rPr lang="zh-CN" altLang="en-US" sz="22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连锁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000" i="1" dirty="0">
                <a:latin typeface="等线" panose="02010600030101010101" pitchFamily="2" charset="-122"/>
                <a:ea typeface="等线" panose="02010600030101010101" pitchFamily="2" charset="-122"/>
              </a:rPr>
              <a:t>位于同一对染色体上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连锁有如下两种情况（以杂合子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为例）：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5D84731-BE80-14F3-C133-2AF7EFB039ED}"/>
              </a:ext>
            </a:extLst>
          </p:cNvPr>
          <p:cNvCxnSpPr>
            <a:cxnSpLocks/>
          </p:cNvCxnSpPr>
          <p:nvPr/>
        </p:nvCxnSpPr>
        <p:spPr>
          <a:xfrm flipH="1">
            <a:off x="793630" y="3429000"/>
            <a:ext cx="595223" cy="1602560"/>
          </a:xfrm>
          <a:prstGeom prst="line">
            <a:avLst/>
          </a:prstGeom>
          <a:ln/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A883D4B-7E7C-22B0-4518-EBA32D7ADF63}"/>
              </a:ext>
            </a:extLst>
          </p:cNvPr>
          <p:cNvCxnSpPr>
            <a:cxnSpLocks/>
          </p:cNvCxnSpPr>
          <p:nvPr/>
        </p:nvCxnSpPr>
        <p:spPr>
          <a:xfrm flipH="1">
            <a:off x="1276709" y="3429000"/>
            <a:ext cx="595223" cy="1602560"/>
          </a:xfrm>
          <a:prstGeom prst="line">
            <a:avLst/>
          </a:prstGeom>
          <a:ln/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流程图: 接点 7">
            <a:extLst>
              <a:ext uri="{FF2B5EF4-FFF2-40B4-BE49-F238E27FC236}">
                <a16:creationId xmlns:a16="http://schemas.microsoft.com/office/drawing/2014/main" id="{09524AE6-8FFD-2B80-48F0-D00A42E3F303}"/>
              </a:ext>
            </a:extLst>
          </p:cNvPr>
          <p:cNvSpPr/>
          <p:nvPr/>
        </p:nvSpPr>
        <p:spPr>
          <a:xfrm>
            <a:off x="1179661" y="3716030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接点 8">
            <a:extLst>
              <a:ext uri="{FF2B5EF4-FFF2-40B4-BE49-F238E27FC236}">
                <a16:creationId xmlns:a16="http://schemas.microsoft.com/office/drawing/2014/main" id="{769674B1-5432-99B4-B137-CF414CEC0C43}"/>
              </a:ext>
            </a:extLst>
          </p:cNvPr>
          <p:cNvSpPr/>
          <p:nvPr/>
        </p:nvSpPr>
        <p:spPr>
          <a:xfrm>
            <a:off x="905772" y="4457902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BDE26465-AC0A-E1AC-2FDF-920D0051FBC0}"/>
              </a:ext>
            </a:extLst>
          </p:cNvPr>
          <p:cNvSpPr/>
          <p:nvPr/>
        </p:nvSpPr>
        <p:spPr>
          <a:xfrm>
            <a:off x="1662740" y="3716030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接点 13">
            <a:extLst>
              <a:ext uri="{FF2B5EF4-FFF2-40B4-BE49-F238E27FC236}">
                <a16:creationId xmlns:a16="http://schemas.microsoft.com/office/drawing/2014/main" id="{BF90EB0B-3B60-4FF3-5E76-602190BF0F89}"/>
              </a:ext>
            </a:extLst>
          </p:cNvPr>
          <p:cNvSpPr/>
          <p:nvPr/>
        </p:nvSpPr>
        <p:spPr>
          <a:xfrm>
            <a:off x="1388851" y="4457902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852C45D-1C57-40B4-BEF6-928C58F5B421}"/>
              </a:ext>
            </a:extLst>
          </p:cNvPr>
          <p:cNvSpPr/>
          <p:nvPr/>
        </p:nvSpPr>
        <p:spPr>
          <a:xfrm>
            <a:off x="257498" y="2505670"/>
            <a:ext cx="695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①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711795-D7BA-B216-51BF-95912DD74899}"/>
              </a:ext>
            </a:extLst>
          </p:cNvPr>
          <p:cNvSpPr txBox="1"/>
          <p:nvPr/>
        </p:nvSpPr>
        <p:spPr>
          <a:xfrm>
            <a:off x="1024384" y="2750774"/>
            <a:ext cx="475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</a:t>
            </a:r>
            <a:r>
              <a:rPr lang="zh-CN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基因与</a:t>
            </a:r>
            <a:r>
              <a:rPr lang="en-US" altLang="zh-CN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</a:t>
            </a:r>
            <a:r>
              <a:rPr lang="zh-CN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基因在同一条染色体上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587B38-A116-9CA7-B5EA-AD3D1901F4DF}"/>
              </a:ext>
            </a:extLst>
          </p:cNvPr>
          <p:cNvSpPr txBox="1"/>
          <p:nvPr/>
        </p:nvSpPr>
        <p:spPr>
          <a:xfrm>
            <a:off x="760127" y="3512648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1DC9B60-42B2-E00C-7AFC-E31B47192A78}"/>
              </a:ext>
            </a:extLst>
          </p:cNvPr>
          <p:cNvSpPr txBox="1"/>
          <p:nvPr/>
        </p:nvSpPr>
        <p:spPr>
          <a:xfrm>
            <a:off x="519743" y="422988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675257D-9A83-EE0E-D97C-C9506EDF20C0}"/>
              </a:ext>
            </a:extLst>
          </p:cNvPr>
          <p:cNvSpPr txBox="1"/>
          <p:nvPr/>
        </p:nvSpPr>
        <p:spPr>
          <a:xfrm>
            <a:off x="1528332" y="4252429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CAAD6C4-27DF-F85A-007D-497C978EC217}"/>
              </a:ext>
            </a:extLst>
          </p:cNvPr>
          <p:cNvSpPr txBox="1"/>
          <p:nvPr/>
        </p:nvSpPr>
        <p:spPr>
          <a:xfrm>
            <a:off x="1933775" y="3512056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A76A297-824F-B598-CB2B-379697B9618F}"/>
              </a:ext>
            </a:extLst>
          </p:cNvPr>
          <p:cNvSpPr/>
          <p:nvPr/>
        </p:nvSpPr>
        <p:spPr>
          <a:xfrm>
            <a:off x="6179390" y="2588726"/>
            <a:ext cx="6957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②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FAF93EE-ECB5-2DA4-B021-8977A7A8621A}"/>
              </a:ext>
            </a:extLst>
          </p:cNvPr>
          <p:cNvCxnSpPr/>
          <p:nvPr/>
        </p:nvCxnSpPr>
        <p:spPr>
          <a:xfrm>
            <a:off x="6012611" y="2588726"/>
            <a:ext cx="0" cy="3432512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D3A32AB2-7D66-0345-1128-5549A0980140}"/>
              </a:ext>
            </a:extLst>
          </p:cNvPr>
          <p:cNvSpPr txBox="1"/>
          <p:nvPr/>
        </p:nvSpPr>
        <p:spPr>
          <a:xfrm>
            <a:off x="6875109" y="2750774"/>
            <a:ext cx="475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</a:t>
            </a:r>
            <a:r>
              <a:rPr lang="zh-CN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基因与</a:t>
            </a:r>
            <a:r>
              <a:rPr lang="en-US" altLang="zh-CN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</a:t>
            </a:r>
            <a:r>
              <a:rPr lang="zh-CN" alt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基因在同一条染色体上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4677811-35E6-4BFF-CA80-A15F0E7B8C13}"/>
              </a:ext>
            </a:extLst>
          </p:cNvPr>
          <p:cNvCxnSpPr>
            <a:cxnSpLocks/>
          </p:cNvCxnSpPr>
          <p:nvPr/>
        </p:nvCxnSpPr>
        <p:spPr>
          <a:xfrm flipH="1">
            <a:off x="6671950" y="3533167"/>
            <a:ext cx="595223" cy="1602560"/>
          </a:xfrm>
          <a:prstGeom prst="line">
            <a:avLst/>
          </a:prstGeom>
          <a:ln/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3758811-D160-714D-DBA7-8C001D979727}"/>
              </a:ext>
            </a:extLst>
          </p:cNvPr>
          <p:cNvCxnSpPr>
            <a:cxnSpLocks/>
          </p:cNvCxnSpPr>
          <p:nvPr/>
        </p:nvCxnSpPr>
        <p:spPr>
          <a:xfrm flipH="1">
            <a:off x="7155029" y="3533167"/>
            <a:ext cx="595223" cy="1602560"/>
          </a:xfrm>
          <a:prstGeom prst="line">
            <a:avLst/>
          </a:prstGeom>
          <a:ln/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流程图: 接点 26">
            <a:extLst>
              <a:ext uri="{FF2B5EF4-FFF2-40B4-BE49-F238E27FC236}">
                <a16:creationId xmlns:a16="http://schemas.microsoft.com/office/drawing/2014/main" id="{34B1290F-8A6C-140D-1143-F52EE8A2E719}"/>
              </a:ext>
            </a:extLst>
          </p:cNvPr>
          <p:cNvSpPr/>
          <p:nvPr/>
        </p:nvSpPr>
        <p:spPr>
          <a:xfrm>
            <a:off x="7057981" y="3820197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流程图: 接点 27">
            <a:extLst>
              <a:ext uri="{FF2B5EF4-FFF2-40B4-BE49-F238E27FC236}">
                <a16:creationId xmlns:a16="http://schemas.microsoft.com/office/drawing/2014/main" id="{ABB01A4C-4174-EFA6-9615-8A7895AAB5F7}"/>
              </a:ext>
            </a:extLst>
          </p:cNvPr>
          <p:cNvSpPr/>
          <p:nvPr/>
        </p:nvSpPr>
        <p:spPr>
          <a:xfrm>
            <a:off x="6784092" y="4562069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流程图: 接点 28">
            <a:extLst>
              <a:ext uri="{FF2B5EF4-FFF2-40B4-BE49-F238E27FC236}">
                <a16:creationId xmlns:a16="http://schemas.microsoft.com/office/drawing/2014/main" id="{4E836204-8149-7CB1-6C35-89A8C624D9AB}"/>
              </a:ext>
            </a:extLst>
          </p:cNvPr>
          <p:cNvSpPr/>
          <p:nvPr/>
        </p:nvSpPr>
        <p:spPr>
          <a:xfrm>
            <a:off x="7541060" y="3820197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流程图: 接点 29">
            <a:extLst>
              <a:ext uri="{FF2B5EF4-FFF2-40B4-BE49-F238E27FC236}">
                <a16:creationId xmlns:a16="http://schemas.microsoft.com/office/drawing/2014/main" id="{5C9A0F57-640B-E9B7-9BC8-174A71B4D6B6}"/>
              </a:ext>
            </a:extLst>
          </p:cNvPr>
          <p:cNvSpPr/>
          <p:nvPr/>
        </p:nvSpPr>
        <p:spPr>
          <a:xfrm>
            <a:off x="7267171" y="4562069"/>
            <a:ext cx="129397" cy="116457"/>
          </a:xfrm>
          <a:prstGeom prst="flowChartConnector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B8E2691-7AB1-7285-73A2-A464F3E60171}"/>
              </a:ext>
            </a:extLst>
          </p:cNvPr>
          <p:cNvSpPr txBox="1"/>
          <p:nvPr/>
        </p:nvSpPr>
        <p:spPr>
          <a:xfrm>
            <a:off x="6638447" y="3616815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3C1FE72-94B5-46A7-A799-79451E946D3C}"/>
              </a:ext>
            </a:extLst>
          </p:cNvPr>
          <p:cNvSpPr txBox="1"/>
          <p:nvPr/>
        </p:nvSpPr>
        <p:spPr>
          <a:xfrm>
            <a:off x="6398063" y="4334053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E7335FA-A8D7-AE3C-9417-0DB1A023B30F}"/>
              </a:ext>
            </a:extLst>
          </p:cNvPr>
          <p:cNvSpPr txBox="1"/>
          <p:nvPr/>
        </p:nvSpPr>
        <p:spPr>
          <a:xfrm>
            <a:off x="7406652" y="435659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8FACC48-426F-845B-9389-378D71E75505}"/>
              </a:ext>
            </a:extLst>
          </p:cNvPr>
          <p:cNvSpPr txBox="1"/>
          <p:nvPr/>
        </p:nvSpPr>
        <p:spPr>
          <a:xfrm>
            <a:off x="7812095" y="3616223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800" dirty="0">
              <a:latin typeface="Cambria" panose="020405030504060302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33B23D3-B68F-13CE-18A1-4E0519E5B416}"/>
              </a:ext>
            </a:extLst>
          </p:cNvPr>
          <p:cNvSpPr txBox="1"/>
          <p:nvPr/>
        </p:nvSpPr>
        <p:spPr>
          <a:xfrm>
            <a:off x="2497766" y="3357709"/>
            <a:ext cx="3240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产生的配子类型为（不互换）：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AB : ab = 1 : 1</a:t>
            </a:r>
          </a:p>
          <a:p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若互换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：</a:t>
            </a: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AB , ab , </a:t>
            </a:r>
            <a:r>
              <a:rPr lang="en-US" altLang="zh-CN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altLang="zh-CN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EBDFB35-FDBB-C7EA-B3F6-A9C9825F344C}"/>
              </a:ext>
            </a:extLst>
          </p:cNvPr>
          <p:cNvSpPr txBox="1"/>
          <p:nvPr/>
        </p:nvSpPr>
        <p:spPr>
          <a:xfrm>
            <a:off x="8431302" y="3357709"/>
            <a:ext cx="3240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产生的配子类型为（不互换）：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Ab :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= 1 : 1</a:t>
            </a:r>
          </a:p>
          <a:p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若互换</a:t>
            </a:r>
            <a:r>
              <a:rPr lang="zh-CN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：</a:t>
            </a:r>
            <a:endParaRPr lang="en-US" altLang="zh-C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Ab , </a:t>
            </a:r>
            <a:r>
              <a:rPr lang="en-US" altLang="zh-CN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altLang="zh-CN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altLang="zh-CN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 tmFilter="0,0; .5, 1; 1, 1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 tmFilter="0,0; .5, 1; 1, 1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 tmFilter="0,0; .5, 1; 1, 1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 tmFilter="0,0; .5, 1; 1, 1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250" tmFilter="0,0; .5, 1; 1, 1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50" tmFilter="0,0; .5, 1; 1, 1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12B57A-1DA7-8494-EA27-9A39234C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706536" cy="284837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FAD3F14-5371-D8F4-2589-94695926DC2E}"/>
              </a:ext>
            </a:extLst>
          </p:cNvPr>
          <p:cNvSpPr txBox="1"/>
          <p:nvPr/>
        </p:nvSpPr>
        <p:spPr>
          <a:xfrm>
            <a:off x="6706536" y="1233577"/>
            <a:ext cx="4339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若不考虑互换情况，根据前文的分析：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基因型一定是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Ⅰ-2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基因型可能是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AABB/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en-US" altLang="zh-C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528F514-611A-3C2A-8798-4DB825B5073C}"/>
              </a:ext>
            </a:extLst>
          </p:cNvPr>
          <p:cNvSpPr txBox="1"/>
          <p:nvPr/>
        </p:nvSpPr>
        <p:spPr>
          <a:xfrm>
            <a:off x="897148" y="3609023"/>
            <a:ext cx="157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Ⅰ-1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B13E362-CFB1-9579-7D14-C674B50939E6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686464" y="4009133"/>
            <a:ext cx="1" cy="3034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D73F28BA-74E2-9BB4-2010-0F5F1E19CCA5}"/>
              </a:ext>
            </a:extLst>
          </p:cNvPr>
          <p:cNvSpPr txBox="1"/>
          <p:nvPr/>
        </p:nvSpPr>
        <p:spPr>
          <a:xfrm>
            <a:off x="945670" y="4254794"/>
            <a:ext cx="58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/>
              <a:t>        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A8ED630-3E20-BA69-56BA-C2B0A72B15F7}"/>
              </a:ext>
            </a:extLst>
          </p:cNvPr>
          <p:cNvSpPr txBox="1"/>
          <p:nvPr/>
        </p:nvSpPr>
        <p:spPr>
          <a:xfrm>
            <a:off x="1639018" y="3326508"/>
            <a:ext cx="3157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考虑连锁类型①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进行推理：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7DB30F5-7D2F-E9B3-9AEC-EAB9BFEA5BD5}"/>
              </a:ext>
            </a:extLst>
          </p:cNvPr>
          <p:cNvSpPr txBox="1"/>
          <p:nvPr/>
        </p:nvSpPr>
        <p:spPr>
          <a:xfrm>
            <a:off x="1841741" y="4260870"/>
            <a:ext cx="490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10C083-21DE-9D35-6222-872CCD07AD81}"/>
              </a:ext>
            </a:extLst>
          </p:cNvPr>
          <p:cNvSpPr txBox="1"/>
          <p:nvPr/>
        </p:nvSpPr>
        <p:spPr>
          <a:xfrm>
            <a:off x="3564864" y="3609023"/>
            <a:ext cx="1582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Ⅰ-2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413C4C8-CD19-0C7D-029D-8BA9E16295AF}"/>
              </a:ext>
            </a:extLst>
          </p:cNvPr>
          <p:cNvCxnSpPr/>
          <p:nvPr/>
        </p:nvCxnSpPr>
        <p:spPr>
          <a:xfrm flipH="1">
            <a:off x="4356339" y="3978355"/>
            <a:ext cx="4314" cy="2905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248D573A-8407-FD0E-CE8B-6B7D4B8D10BC}"/>
              </a:ext>
            </a:extLst>
          </p:cNvPr>
          <p:cNvSpPr txBox="1"/>
          <p:nvPr/>
        </p:nvSpPr>
        <p:spPr>
          <a:xfrm>
            <a:off x="4108868" y="4254794"/>
            <a:ext cx="58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/>
              <a:t>         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E9823D4-8573-BD4F-2E01-B7497F247839}"/>
              </a:ext>
            </a:extLst>
          </p:cNvPr>
          <p:cNvSpPr txBox="1"/>
          <p:nvPr/>
        </p:nvSpPr>
        <p:spPr>
          <a:xfrm>
            <a:off x="940287" y="4254794"/>
            <a:ext cx="569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/>
              <a:t>         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F740C3B-2797-5F0B-BBB3-36966066B8C3}"/>
              </a:ext>
            </a:extLst>
          </p:cNvPr>
          <p:cNvSpPr txBox="1"/>
          <p:nvPr/>
        </p:nvSpPr>
        <p:spPr>
          <a:xfrm>
            <a:off x="1834730" y="4254794"/>
            <a:ext cx="490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62C6F18-9A8F-95BC-0BFF-49B21E13FC26}"/>
              </a:ext>
            </a:extLst>
          </p:cNvPr>
          <p:cNvSpPr txBox="1"/>
          <p:nvPr/>
        </p:nvSpPr>
        <p:spPr>
          <a:xfrm>
            <a:off x="4101857" y="4254794"/>
            <a:ext cx="58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/>
              <a:t>         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58A3081-D3E7-89BD-22B0-BFE85D4BF8EC}"/>
              </a:ext>
            </a:extLst>
          </p:cNvPr>
          <p:cNvSpPr txBox="1"/>
          <p:nvPr/>
        </p:nvSpPr>
        <p:spPr>
          <a:xfrm>
            <a:off x="4108868" y="4254794"/>
            <a:ext cx="524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/>
              <a:t>         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950F68B-4EC7-9F5B-AE49-95B0327449F0}"/>
              </a:ext>
            </a:extLst>
          </p:cNvPr>
          <p:cNvSpPr txBox="1"/>
          <p:nvPr/>
        </p:nvSpPr>
        <p:spPr>
          <a:xfrm>
            <a:off x="6706535" y="2592740"/>
            <a:ext cx="4128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现以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Ⅰ-2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基因型为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AABB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进行分析：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9210794-5468-0690-ED21-6EBA9256D57C}"/>
              </a:ext>
            </a:extLst>
          </p:cNvPr>
          <p:cNvSpPr txBox="1"/>
          <p:nvPr/>
        </p:nvSpPr>
        <p:spPr>
          <a:xfrm>
            <a:off x="9709" y="5848711"/>
            <a:ext cx="9971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根据推理结果可得：</a:t>
            </a:r>
            <a:r>
              <a:rPr lang="en-US" altLang="zh-CN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Ⅱ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中个体只有两种基因型，</a:t>
            </a:r>
            <a:r>
              <a:rPr lang="zh-CN" altLang="en-US" sz="2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无法根据显性基因数量决定性状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12D8E64-C6E1-5A1C-5C86-BFFBB65C8877}"/>
              </a:ext>
            </a:extLst>
          </p:cNvPr>
          <p:cNvSpPr txBox="1"/>
          <p:nvPr/>
        </p:nvSpPr>
        <p:spPr>
          <a:xfrm>
            <a:off x="6771234" y="3650863"/>
            <a:ext cx="4209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同理，考虑连锁类型②及</a:t>
            </a:r>
            <a:r>
              <a:rPr lang="en-US" altLang="zh-CN" sz="2000" dirty="0">
                <a:latin typeface="幼圆" panose="02010509060101010101" pitchFamily="49" charset="-122"/>
                <a:ea typeface="幼圆" panose="02010509060101010101" pitchFamily="49" charset="-122"/>
              </a:rPr>
              <a:t>Ⅱ-2</a:t>
            </a:r>
          </a:p>
          <a:p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为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的其它三种情况也无法根据</a:t>
            </a:r>
            <a:endParaRPr lang="en-US" altLang="zh-CN" sz="20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2000" dirty="0">
                <a:latin typeface="幼圆" panose="02010509060101010101" pitchFamily="49" charset="-122"/>
                <a:ea typeface="幼圆" panose="02010509060101010101" pitchFamily="49" charset="-122"/>
              </a:rPr>
              <a:t>显性基因数量决定性状</a:t>
            </a:r>
            <a:endParaRPr lang="en-US" altLang="zh-CN" sz="2000" dirty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2000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055DC1E-B2ED-C18B-5E76-89DF9BB9D3C2}"/>
              </a:ext>
            </a:extLst>
          </p:cNvPr>
          <p:cNvSpPr txBox="1"/>
          <p:nvPr/>
        </p:nvSpPr>
        <p:spPr>
          <a:xfrm>
            <a:off x="3564863" y="178345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AABB/</a:t>
            </a:r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8C58C4F-F1C2-17DB-E51D-F0B7584154B6}"/>
              </a:ext>
            </a:extLst>
          </p:cNvPr>
          <p:cNvSpPr txBox="1"/>
          <p:nvPr/>
        </p:nvSpPr>
        <p:spPr>
          <a:xfrm>
            <a:off x="897148" y="178345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888 0.17801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888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7 L -0.14844 0.17754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868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347 L 0.09258 0.17754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870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0.00694 L -0.07109 0.17893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2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6" grpId="0"/>
      <p:bldP spid="28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F0576B-14F8-B04E-5077-42B7B3C2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706536" cy="284837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2492D6-08FB-A37D-B01B-8087493FF94B}"/>
              </a:ext>
            </a:extLst>
          </p:cNvPr>
          <p:cNvSpPr txBox="1"/>
          <p:nvPr/>
        </p:nvSpPr>
        <p:spPr>
          <a:xfrm>
            <a:off x="6935639" y="865723"/>
            <a:ext cx="4123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现在我们考虑互换情况，那么</a:t>
            </a:r>
            <a:r>
              <a:rPr lang="zh-CN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连锁①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连锁②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产生的配子类型都是一样的，均为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b="1" dirty="0">
                <a:latin typeface="Cambria" panose="02040503050406030204" pitchFamily="18" charset="0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b="1" dirty="0">
                <a:latin typeface="Cambria" panose="02040503050406030204" pitchFamily="18" charset="0"/>
                <a:ea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b="1" dirty="0">
                <a:latin typeface="Cambria" panose="02040503050406030204" pitchFamily="18" charset="0"/>
                <a:ea typeface="微软雅黑" panose="020B0503020204020204" pitchFamily="34" charset="-122"/>
              </a:rPr>
              <a:t>，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en-US" altLang="zh-C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000" i="1" dirty="0">
                <a:latin typeface="等线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en-US" sz="2000" i="1" dirty="0">
                <a:latin typeface="等线" panose="02010600030101010101" pitchFamily="2" charset="-122"/>
                <a:ea typeface="等线" panose="02010600030101010101" pitchFamily="2" charset="-122"/>
              </a:rPr>
              <a:t>与不连锁情况产生的配子类型相同</a:t>
            </a:r>
            <a:r>
              <a:rPr lang="en-US" altLang="zh-CN" sz="2000" i="1" dirty="0"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sz="2000" i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9635ABB-727A-874F-4952-8FAA4A28D54C}"/>
              </a:ext>
            </a:extLst>
          </p:cNvPr>
          <p:cNvSpPr txBox="1"/>
          <p:nvPr/>
        </p:nvSpPr>
        <p:spPr>
          <a:xfrm>
            <a:off x="388002" y="3490403"/>
            <a:ext cx="471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Ⅰ-2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基因型为</a:t>
            </a:r>
            <a:r>
              <a:rPr lang="en-US" altLang="zh-C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，根据配子法有：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1D6482D-ADA4-ACB4-9172-30CB42279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808489"/>
              </p:ext>
            </p:extLst>
          </p:nvPr>
        </p:nvGraphicFramePr>
        <p:xfrm>
          <a:off x="531002" y="3863482"/>
          <a:ext cx="9139210" cy="1566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842">
                  <a:extLst>
                    <a:ext uri="{9D8B030D-6E8A-4147-A177-3AD203B41FA5}">
                      <a16:colId xmlns:a16="http://schemas.microsoft.com/office/drawing/2014/main" val="2047113537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4248655315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3868890732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906133825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2204744940"/>
                    </a:ext>
                  </a:extLst>
                </a:gridCol>
              </a:tblGrid>
              <a:tr h="39796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Ⅰ-1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053128"/>
                  </a:ext>
                </a:extLst>
              </a:tr>
              <a:tr h="743599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</a:t>
                      </a:r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07622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24FA616A-9AA2-821C-FE6B-F490A7CA745C}"/>
              </a:ext>
            </a:extLst>
          </p:cNvPr>
          <p:cNvSpPr txBox="1"/>
          <p:nvPr/>
        </p:nvSpPr>
        <p:spPr>
          <a:xfrm>
            <a:off x="897148" y="178345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D125031-BA1F-AF02-363B-35C4255674E7}"/>
              </a:ext>
            </a:extLst>
          </p:cNvPr>
          <p:cNvSpPr txBox="1"/>
          <p:nvPr/>
        </p:nvSpPr>
        <p:spPr>
          <a:xfrm>
            <a:off x="3564863" y="178345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AABB/</a:t>
            </a:r>
            <a:r>
              <a:rPr lang="en-US" altLang="zh-CN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endParaRPr lang="zh-CN" altLang="en-US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C50EED3-A03A-9C5B-C95F-ED16CBB86A8C}"/>
              </a:ext>
            </a:extLst>
          </p:cNvPr>
          <p:cNvSpPr txBox="1"/>
          <p:nvPr/>
        </p:nvSpPr>
        <p:spPr>
          <a:xfrm>
            <a:off x="537233" y="5741095"/>
            <a:ext cx="8569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由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Ⅰ-1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表型为混血我们可以推测：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个显性基因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时表型为</a:t>
            </a:r>
            <a:r>
              <a:rPr lang="zh-CN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个及以上显性基因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时表型为</a:t>
            </a:r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精灵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个以下显性基因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时表型为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兽人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A8D95E3C-F9B7-8130-20C5-7223AEC2A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65124"/>
              </p:ext>
            </p:extLst>
          </p:nvPr>
        </p:nvGraphicFramePr>
        <p:xfrm>
          <a:off x="9790981" y="3890513"/>
          <a:ext cx="2130725" cy="2165230"/>
        </p:xfrm>
        <a:graphic>
          <a:graphicData uri="http://schemas.openxmlformats.org/drawingml/2006/table">
            <a:tbl>
              <a:tblPr/>
              <a:tblGrid>
                <a:gridCol w="2130725">
                  <a:extLst>
                    <a:ext uri="{9D8B030D-6E8A-4147-A177-3AD203B41FA5}">
                      <a16:colId xmlns:a16="http://schemas.microsoft.com/office/drawing/2014/main" val="145433725"/>
                    </a:ext>
                  </a:extLst>
                </a:gridCol>
              </a:tblGrid>
              <a:tr h="216523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252679"/>
                  </a:ext>
                </a:extLst>
              </a:tr>
            </a:tbl>
          </a:graphicData>
        </a:graphic>
      </p:graphicFrame>
      <p:graphicFrame>
        <p:nvGraphicFramePr>
          <p:cNvPr id="23" name="表格 22">
            <a:extLst>
              <a:ext uri="{FF2B5EF4-FFF2-40B4-BE49-F238E27FC236}">
                <a16:creationId xmlns:a16="http://schemas.microsoft.com/office/drawing/2014/main" id="{66D95556-0BB3-6072-299A-5CD79484E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679327"/>
              </p:ext>
            </p:extLst>
          </p:nvPr>
        </p:nvGraphicFramePr>
        <p:xfrm>
          <a:off x="9875328" y="3635394"/>
          <a:ext cx="196203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015">
                  <a:extLst>
                    <a:ext uri="{9D8B030D-6E8A-4147-A177-3AD203B41FA5}">
                      <a16:colId xmlns:a16="http://schemas.microsoft.com/office/drawing/2014/main" val="2463210134"/>
                    </a:ext>
                  </a:extLst>
                </a:gridCol>
                <a:gridCol w="981015">
                  <a:extLst>
                    <a:ext uri="{9D8B030D-6E8A-4147-A177-3AD203B41FA5}">
                      <a16:colId xmlns:a16="http://schemas.microsoft.com/office/drawing/2014/main" val="1163552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显性个数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表型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4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0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zh-CN" altLang="en-US" dirty="0"/>
                        <a:t>  </a:t>
                      </a:r>
                      <a:r>
                        <a:rPr lang="zh-CN" altLang="en-US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兽人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558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1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79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zh-CN" altLang="en-US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混血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53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3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zh-CN" altLang="en-US" dirty="0"/>
                        <a:t>  </a:t>
                      </a:r>
                      <a:r>
                        <a:rPr lang="zh-CN" altLang="en-US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精灵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31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4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637753"/>
                  </a:ext>
                </a:extLst>
              </a:tr>
            </a:tbl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80638301-3932-153E-EC1D-7CDD5BC81D80}"/>
              </a:ext>
            </a:extLst>
          </p:cNvPr>
          <p:cNvSpPr txBox="1"/>
          <p:nvPr/>
        </p:nvSpPr>
        <p:spPr>
          <a:xfrm>
            <a:off x="5805578" y="2341094"/>
            <a:ext cx="61161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结论：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若</a:t>
            </a:r>
            <a:r>
              <a:rPr lang="en-US" altLang="zh-CN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基因</a:t>
            </a:r>
            <a:r>
              <a:rPr lang="zh-CN" altLang="en-US" sz="2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不连锁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，则</a:t>
            </a:r>
            <a:r>
              <a:rPr lang="zh-CN" altLang="en-US" sz="2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此假设可能成立</a:t>
            </a:r>
            <a:endParaRPr lang="en-US" altLang="zh-CN" sz="22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若</a:t>
            </a:r>
            <a:r>
              <a:rPr lang="en-US" altLang="zh-CN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基因</a:t>
            </a:r>
            <a:r>
              <a:rPr lang="zh-CN" altLang="en-US" sz="2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连锁且互换</a:t>
            </a:r>
            <a:r>
              <a:rPr lang="zh-CN" altLang="en-US" sz="22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，则</a:t>
            </a:r>
            <a:r>
              <a:rPr lang="zh-CN" altLang="en-US" sz="2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此假设可能成立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6BBCD3-5E56-7F3B-0E88-066206B7DBBE}"/>
              </a:ext>
            </a:extLst>
          </p:cNvPr>
          <p:cNvSpPr txBox="1"/>
          <p:nvPr/>
        </p:nvSpPr>
        <p:spPr>
          <a:xfrm>
            <a:off x="388002" y="3490403"/>
            <a:ext cx="4546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Ⅰ-2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基因型为</a:t>
            </a:r>
            <a:r>
              <a:rPr lang="en-US" altLang="zh-CN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aabb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，根据配子法有：</a:t>
            </a:r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44E50EFE-FE1D-05C4-94B0-D5C1E709C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476690"/>
              </p:ext>
            </p:extLst>
          </p:nvPr>
        </p:nvGraphicFramePr>
        <p:xfrm>
          <a:off x="531002" y="3862781"/>
          <a:ext cx="9139210" cy="1566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7842">
                  <a:extLst>
                    <a:ext uri="{9D8B030D-6E8A-4147-A177-3AD203B41FA5}">
                      <a16:colId xmlns:a16="http://schemas.microsoft.com/office/drawing/2014/main" val="2047113537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4248655315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3868890732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906133825"/>
                    </a:ext>
                  </a:extLst>
                </a:gridCol>
                <a:gridCol w="1827842">
                  <a:extLst>
                    <a:ext uri="{9D8B030D-6E8A-4147-A177-3AD203B41FA5}">
                      <a16:colId xmlns:a16="http://schemas.microsoft.com/office/drawing/2014/main" val="2204744940"/>
                    </a:ext>
                  </a:extLst>
                </a:gridCol>
              </a:tblGrid>
              <a:tr h="397967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Ⅰ-1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endParaRPr lang="en-US" altLang="zh-CN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053128"/>
                  </a:ext>
                </a:extLst>
              </a:tr>
              <a:tr h="743599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 </a:t>
                      </a:r>
                      <a:r>
                        <a:rPr lang="en-US" altLang="zh-CN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  </a:t>
                      </a:r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  </a:t>
                      </a:r>
                      <a:r>
                        <a:rPr lang="en-US" altLang="zh-CN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aabb</a:t>
                      </a:r>
                      <a:endParaRPr lang="zh-CN" altLang="en-US" b="1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07622"/>
                  </a:ext>
                </a:extLst>
              </a:tr>
            </a:tbl>
          </a:graphicData>
        </a:graphic>
      </p:graphicFrame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2A6F9181-B966-9FAF-7AFD-45853D5B6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311945"/>
              </p:ext>
            </p:extLst>
          </p:nvPr>
        </p:nvGraphicFramePr>
        <p:xfrm>
          <a:off x="9875328" y="3631799"/>
          <a:ext cx="196203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1015">
                  <a:extLst>
                    <a:ext uri="{9D8B030D-6E8A-4147-A177-3AD203B41FA5}">
                      <a16:colId xmlns:a16="http://schemas.microsoft.com/office/drawing/2014/main" val="2463210134"/>
                    </a:ext>
                  </a:extLst>
                </a:gridCol>
                <a:gridCol w="981015">
                  <a:extLst>
                    <a:ext uri="{9D8B030D-6E8A-4147-A177-3AD203B41FA5}">
                      <a16:colId xmlns:a16="http://schemas.microsoft.com/office/drawing/2014/main" val="1163552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显性个数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表型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4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0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zh-CN" altLang="en-US" dirty="0"/>
                        <a:t>  </a:t>
                      </a:r>
                      <a:r>
                        <a:rPr lang="zh-CN" altLang="en-US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精灵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558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1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879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zh-CN" altLang="en-US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混血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53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3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altLang="zh-CN" dirty="0">
                        <a:latin typeface="幼圆" panose="02010509060101010101" pitchFamily="49" charset="-122"/>
                        <a:ea typeface="幼圆" panose="02010509060101010101" pitchFamily="49" charset="-122"/>
                      </a:endParaRPr>
                    </a:p>
                    <a:p>
                      <a:r>
                        <a:rPr lang="en-US" altLang="zh-CN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 </a:t>
                      </a:r>
                      <a:r>
                        <a:rPr lang="zh-CN" altLang="en-US" dirty="0">
                          <a:latin typeface="幼圆" panose="02010509060101010101" pitchFamily="49" charset="-122"/>
                          <a:ea typeface="幼圆" panose="02010509060101010101" pitchFamily="49" charset="-122"/>
                        </a:rPr>
                        <a:t>兽人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31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     4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637753"/>
                  </a:ext>
                </a:extLst>
              </a:tr>
            </a:tbl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40760430-40E6-0757-227E-8F166B7FD2EF}"/>
              </a:ext>
            </a:extLst>
          </p:cNvPr>
          <p:cNvSpPr txBox="1"/>
          <p:nvPr/>
        </p:nvSpPr>
        <p:spPr>
          <a:xfrm>
            <a:off x="537233" y="5741095"/>
            <a:ext cx="8569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由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Ⅰ-1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表型为混血我们可以推测：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个显性基因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时表型为</a:t>
            </a:r>
            <a:r>
              <a:rPr lang="zh-CN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个及以上显性基因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时表型为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兽人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en-US" altLang="zh-CN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0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个以下显性基因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时表型为</a:t>
            </a:r>
            <a:r>
              <a:rPr lang="zh-CN" altLang="en-US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精灵</a:t>
            </a:r>
          </a:p>
        </p:txBody>
      </p:sp>
    </p:spTree>
    <p:extLst>
      <p:ext uri="{BB962C8B-B14F-4D97-AF65-F5344CB8AC3E}">
        <p14:creationId xmlns:p14="http://schemas.microsoft.com/office/powerpoint/2010/main" val="38321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xit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 tmFilter="0, 0; .2, .5; .8, .5; 1, 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75" autoRev="1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8" grpId="0" build="p"/>
      <p:bldP spid="8" grpId="1" build="p"/>
      <p:bldP spid="26" grpId="0"/>
      <p:bldP spid="2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7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525498-688E-4E1B-DE59-02C0058EFE8D}"/>
              </a:ext>
            </a:extLst>
          </p:cNvPr>
          <p:cNvSpPr txBox="1"/>
          <p:nvPr/>
        </p:nvSpPr>
        <p:spPr>
          <a:xfrm>
            <a:off x="6719977" y="629728"/>
            <a:ext cx="525348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zh-CN" altLang="en-US" sz="2000" spc="100" dirty="0">
                <a:latin typeface="华文楷体" panose="02010600040101010101" pitchFamily="2" charset="-122"/>
                <a:ea typeface="华文楷体" panose="02010600040101010101" pitchFamily="2" charset="-122"/>
              </a:rPr>
              <a:t>前文我们讨论了常染色体几种可能的遗传情况。现在，我们再来讨论性染色体的遗传情况。</a:t>
            </a:r>
            <a:endParaRPr lang="en-US" altLang="zh-CN" sz="2000" spc="1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spcBef>
                <a:spcPts val="300"/>
              </a:spcBef>
            </a:pPr>
            <a:r>
              <a:rPr lang="zh-CN" altLang="en-US" sz="2000" spc="100" dirty="0">
                <a:latin typeface="华文仿宋" panose="02010600040101010101" pitchFamily="2" charset="-122"/>
                <a:ea typeface="华文仿宋" panose="02010600040101010101" pitchFamily="2" charset="-122"/>
              </a:rPr>
              <a:t>据前文分析可知，我们仍需要使用两对等位基因来分别控制兽人和精灵性状，现以前文</a:t>
            </a:r>
            <a:r>
              <a:rPr lang="en-US" altLang="zh-CN" sz="2000" b="1" spc="100" dirty="0" err="1">
                <a:latin typeface="Cambria" panose="02040503050406030204" pitchFamily="18" charset="0"/>
                <a:ea typeface="Cambria" panose="02040503050406030204" pitchFamily="18" charset="0"/>
              </a:rPr>
              <a:t>A,a</a:t>
            </a:r>
            <a:r>
              <a:rPr lang="zh-CN" altLang="en-US" sz="2000" spc="100" dirty="0">
                <a:latin typeface="华文仿宋" panose="02010600040101010101" pitchFamily="2" charset="-122"/>
                <a:ea typeface="华文仿宋" panose="02010600040101010101" pitchFamily="2" charset="-122"/>
              </a:rPr>
              <a:t>控制兽人性状，</a:t>
            </a:r>
            <a:r>
              <a:rPr lang="en-US" altLang="zh-CN" sz="2000" b="1" spc="100" dirty="0" err="1">
                <a:latin typeface="Cambria" panose="02040503050406030204" pitchFamily="18" charset="0"/>
                <a:ea typeface="Cambria" panose="02040503050406030204" pitchFamily="18" charset="0"/>
              </a:rPr>
              <a:t>B,b</a:t>
            </a:r>
            <a:r>
              <a:rPr lang="zh-CN" altLang="en-US" sz="2000" spc="100" dirty="0">
                <a:latin typeface="华文仿宋" panose="02010600040101010101" pitchFamily="2" charset="-122"/>
                <a:ea typeface="华文仿宋" panose="02010600040101010101" pitchFamily="2" charset="-122"/>
              </a:rPr>
              <a:t>控制精灵性状继续探究：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F48A9BB-ACDA-3B14-6E03-64C435C37492}"/>
              </a:ext>
            </a:extLst>
          </p:cNvPr>
          <p:cNvSpPr txBox="1"/>
          <p:nvPr/>
        </p:nvSpPr>
        <p:spPr>
          <a:xfrm>
            <a:off x="4787660" y="2876497"/>
            <a:ext cx="6236898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①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染色体上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;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位于常染色体上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3E4765-9E13-0B30-FEEA-ED71888AA731}"/>
              </a:ext>
            </a:extLst>
          </p:cNvPr>
          <p:cNvSpPr txBox="1"/>
          <p:nvPr/>
        </p:nvSpPr>
        <p:spPr>
          <a:xfrm>
            <a:off x="310551" y="3700732"/>
            <a:ext cx="7850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据已知表型可得：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bbX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,P-2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BBX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altLang="zh-C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BbX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,Ⅰ-2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BBX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altLang="zh-C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可推出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Ⅱ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中个体可能的基因型如下：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75E823A-9D5F-CF3E-ACA4-63CD39B06236}"/>
              </a:ext>
            </a:extLst>
          </p:cNvPr>
          <p:cNvSpPr txBox="1"/>
          <p:nvPr/>
        </p:nvSpPr>
        <p:spPr>
          <a:xfrm>
            <a:off x="530352" y="4864608"/>
            <a:ext cx="5230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a</a:t>
            </a:r>
            <a:r>
              <a:rPr lang="en-US" altLang="zh-CN" sz="2400" baseline="300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</a:rPr>
              <a:t>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dirty="0"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>
                <a:latin typeface="Cambria" panose="02040503050406030204" pitchFamily="18" charset="0"/>
              </a:rPr>
              <a:t>A</a:t>
            </a:r>
            <a:r>
              <a:rPr lang="en-US" altLang="zh-CN" sz="2400" dirty="0">
                <a:latin typeface="Cambria" panose="02040503050406030204" pitchFamily="18" charset="0"/>
              </a:rPr>
              <a:t>Y  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0C24F45-2A4D-CBC8-62AE-BEB05F161E12}"/>
              </a:ext>
            </a:extLst>
          </p:cNvPr>
          <p:cNvSpPr txBox="1"/>
          <p:nvPr/>
        </p:nvSpPr>
        <p:spPr>
          <a:xfrm>
            <a:off x="521208" y="4878910"/>
            <a:ext cx="1113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 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71DD72-75B6-A631-A3A1-FB4DD9444585}"/>
              </a:ext>
            </a:extLst>
          </p:cNvPr>
          <p:cNvSpPr txBox="1"/>
          <p:nvPr/>
        </p:nvSpPr>
        <p:spPr>
          <a:xfrm>
            <a:off x="7220308" y="4901507"/>
            <a:ext cx="313984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</a:t>
            </a:r>
            <a:r>
              <a:rPr lang="zh-CN" altLang="en-US" sz="2000" i="1" dirty="0">
                <a:latin typeface="+mn-ea"/>
              </a:rPr>
              <a:t>（诺艾儿）</a:t>
            </a:r>
            <a:endParaRPr lang="en-US" altLang="zh-CN" sz="2000" i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</a:t>
            </a:r>
            <a:r>
              <a:rPr lang="zh-CN" altLang="en-US" sz="2000" i="1" dirty="0">
                <a:latin typeface="+mn-ea"/>
              </a:rPr>
              <a:t>（丽薇歌塔）</a:t>
            </a:r>
            <a:endParaRPr lang="en-US" altLang="zh-CN" sz="2000" i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r>
              <a:rPr lang="zh-CN" altLang="en-US" sz="2000" i="1" dirty="0">
                <a:latin typeface="+mn-ea"/>
              </a:rPr>
              <a:t>（提尔德）</a:t>
            </a:r>
            <a:endParaRPr lang="en-US" altLang="zh-CN" sz="2000" i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混血男性</a:t>
            </a:r>
            <a:r>
              <a:rPr lang="zh-CN" altLang="en-US" sz="2000" i="1" dirty="0">
                <a:latin typeface="+mn-ea"/>
              </a:rPr>
              <a:t>（杰斯）</a:t>
            </a:r>
            <a:endParaRPr lang="en-US" altLang="zh-CN" sz="2000" i="1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93C014-BF42-3837-5E61-CA7F14E6E1B0}"/>
              </a:ext>
            </a:extLst>
          </p:cNvPr>
          <p:cNvSpPr txBox="1"/>
          <p:nvPr/>
        </p:nvSpPr>
        <p:spPr>
          <a:xfrm>
            <a:off x="530352" y="5218550"/>
            <a:ext cx="114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 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C8E956-12EE-2DDE-80A8-515800439AA3}"/>
              </a:ext>
            </a:extLst>
          </p:cNvPr>
          <p:cNvSpPr txBox="1"/>
          <p:nvPr/>
        </p:nvSpPr>
        <p:spPr>
          <a:xfrm>
            <a:off x="521208" y="5595576"/>
            <a:ext cx="1041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Y 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F4761C-7684-B1AA-7CA7-956B36FE6449}"/>
              </a:ext>
            </a:extLst>
          </p:cNvPr>
          <p:cNvSpPr txBox="1"/>
          <p:nvPr/>
        </p:nvSpPr>
        <p:spPr>
          <a:xfrm>
            <a:off x="530352" y="5941755"/>
            <a:ext cx="114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Y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    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693006-4841-9763-84B6-C295D530474A}"/>
              </a:ext>
            </a:extLst>
          </p:cNvPr>
          <p:cNvSpPr txBox="1"/>
          <p:nvPr/>
        </p:nvSpPr>
        <p:spPr>
          <a:xfrm>
            <a:off x="3022069" y="5303291"/>
            <a:ext cx="1804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对应的表型为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9EA879C7-E717-5786-A757-9B781F60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8" y="1177785"/>
            <a:ext cx="1103472" cy="56088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C0F27D8-EFEE-29F0-9215-7A6368E75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597" y="1177785"/>
            <a:ext cx="1103472" cy="56088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D8B188-95B8-0423-0B5B-06B8B2B86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59" y="1727528"/>
            <a:ext cx="1091279" cy="56088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840DD6-A3DD-8B3A-F413-EC499EBC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272" y="1721646"/>
            <a:ext cx="1012024" cy="56088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43FF21C-0644-F25C-097F-1579B8630025}"/>
              </a:ext>
            </a:extLst>
          </p:cNvPr>
          <p:cNvSpPr txBox="1"/>
          <p:nvPr/>
        </p:nvSpPr>
        <p:spPr>
          <a:xfrm>
            <a:off x="7064860" y="3739651"/>
            <a:ext cx="4301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该假说能推出与事实相符的结果，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故该假说可能成立</a:t>
            </a:r>
          </a:p>
        </p:txBody>
      </p:sp>
    </p:spTree>
    <p:extLst>
      <p:ext uri="{BB962C8B-B14F-4D97-AF65-F5344CB8AC3E}">
        <p14:creationId xmlns:p14="http://schemas.microsoft.com/office/powerpoint/2010/main" val="8112497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6276 2.59259E-6 " pathEditMode="relative" rAng="0" ptsTypes="AA">
                                      <p:cBhvr>
                                        <p:cTn id="8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46133 0.0007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2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46575 0.00509 " pathEditMode="relative" rAng="0" ptsTypes="AA">
                                      <p:cBhvr>
                                        <p:cTn id="10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25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46055 0.00023 " pathEditMode="relative" rAng="0" ptsTypes="AA">
                                      <p:cBhvr>
                                        <p:cTn id="1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3AB1C1-EEFD-41C9-BCA8-1167EBAF6D70}"/>
              </a:ext>
            </a:extLst>
          </p:cNvPr>
          <p:cNvSpPr txBox="1"/>
          <p:nvPr/>
        </p:nvSpPr>
        <p:spPr>
          <a:xfrm>
            <a:off x="6096000" y="1431745"/>
            <a:ext cx="587638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②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染色体上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;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位于常染色体上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B1A5980-2DBF-680D-6625-8CCF69B75227}"/>
              </a:ext>
            </a:extLst>
          </p:cNvPr>
          <p:cNvSpPr txBox="1"/>
          <p:nvPr/>
        </p:nvSpPr>
        <p:spPr>
          <a:xfrm>
            <a:off x="6096000" y="1975104"/>
            <a:ext cx="53980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这种情况与①相似，只是两对基因互换了位置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根据①中的推理，我们可以快速得到：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4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zh-CN" altLang="en-US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A57D4A-4A9E-3843-4222-0B9B8EDB2C41}"/>
              </a:ext>
            </a:extLst>
          </p:cNvPr>
          <p:cNvSpPr txBox="1"/>
          <p:nvPr/>
        </p:nvSpPr>
        <p:spPr>
          <a:xfrm>
            <a:off x="4127155" y="4140006"/>
            <a:ext cx="127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baseline="300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</a:rPr>
              <a:t>   </a:t>
            </a:r>
          </a:p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</a:rPr>
              <a:t>      </a:t>
            </a:r>
            <a:endParaRPr lang="en-US" altLang="zh-CN" sz="2000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Y</a:t>
            </a:r>
            <a:r>
              <a:rPr lang="en-US" altLang="zh-CN" sz="2400" dirty="0">
                <a:latin typeface="Cambria" panose="02040503050406030204" pitchFamily="18" charset="0"/>
              </a:rPr>
              <a:t>     </a:t>
            </a:r>
          </a:p>
          <a:p>
            <a:r>
              <a:rPr lang="en-US" altLang="zh-CN" sz="2400" strike="sngStrike" dirty="0" err="1">
                <a:latin typeface="Cambria" panose="02040503050406030204" pitchFamily="18" charset="0"/>
              </a:rPr>
              <a:t>AaX</a:t>
            </a:r>
            <a:r>
              <a:rPr lang="en-US" altLang="zh-CN" sz="2400" strike="sngStrike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strike="sngStrike" dirty="0" err="1">
                <a:latin typeface="Cambria" panose="02040503050406030204" pitchFamily="18" charset="0"/>
              </a:rPr>
              <a:t>Y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5FFE067-264D-68AD-AF98-40AD70F7F37B}"/>
              </a:ext>
            </a:extLst>
          </p:cNvPr>
          <p:cNvSpPr txBox="1"/>
          <p:nvPr/>
        </p:nvSpPr>
        <p:spPr>
          <a:xfrm>
            <a:off x="649224" y="3739896"/>
            <a:ext cx="441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得到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中个体可能的基因型为：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6F0450-9D47-4DF3-93E1-F3113BFBF264}"/>
              </a:ext>
            </a:extLst>
          </p:cNvPr>
          <p:cNvSpPr txBox="1"/>
          <p:nvPr/>
        </p:nvSpPr>
        <p:spPr>
          <a:xfrm>
            <a:off x="1920240" y="4155394"/>
            <a:ext cx="15227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endParaRPr lang="en-US" altLang="zh-CN" sz="2000" i="1" dirty="0">
              <a:latin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1080D8-E994-BC94-5B37-F51D3CE3223A}"/>
              </a:ext>
            </a:extLst>
          </p:cNvPr>
          <p:cNvSpPr txBox="1"/>
          <p:nvPr/>
        </p:nvSpPr>
        <p:spPr>
          <a:xfrm>
            <a:off x="6793828" y="4387992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故该假说可能成立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3BAE1B-2C1E-67A8-AA99-0E84183CBB3D}"/>
              </a:ext>
            </a:extLst>
          </p:cNvPr>
          <p:cNvSpPr txBox="1"/>
          <p:nvPr/>
        </p:nvSpPr>
        <p:spPr>
          <a:xfrm>
            <a:off x="532638" y="1247366"/>
            <a:ext cx="1067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AAX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F7FD4D0-BD86-1893-E54A-1B3A98F1973C}"/>
              </a:ext>
            </a:extLst>
          </p:cNvPr>
          <p:cNvSpPr txBox="1"/>
          <p:nvPr/>
        </p:nvSpPr>
        <p:spPr>
          <a:xfrm>
            <a:off x="2028265" y="1278143"/>
            <a:ext cx="930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aaX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F595551-4B00-1041-3EFF-2122B5828C30}"/>
              </a:ext>
            </a:extLst>
          </p:cNvPr>
          <p:cNvSpPr txBox="1"/>
          <p:nvPr/>
        </p:nvSpPr>
        <p:spPr>
          <a:xfrm>
            <a:off x="649224" y="1744271"/>
            <a:ext cx="1067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AaX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33E5B5B-96AE-D3F6-20A6-99A2D136F642}"/>
              </a:ext>
            </a:extLst>
          </p:cNvPr>
          <p:cNvSpPr txBox="1"/>
          <p:nvPr/>
        </p:nvSpPr>
        <p:spPr>
          <a:xfrm>
            <a:off x="3564725" y="1775049"/>
            <a:ext cx="972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aaX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8F30F3-84CE-ADFB-DF8B-23926F0E49EB}"/>
              </a:ext>
            </a:extLst>
          </p:cNvPr>
          <p:cNvSpPr txBox="1"/>
          <p:nvPr/>
        </p:nvSpPr>
        <p:spPr>
          <a:xfrm>
            <a:off x="649224" y="4155394"/>
            <a:ext cx="127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baseline="30000" dirty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dirty="0">
                <a:latin typeface="Cambria" panose="02040503050406030204" pitchFamily="18" charset="0"/>
              </a:rPr>
              <a:t>  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6CF369F-961E-40EE-B417-FE38A6CF7CB6}"/>
              </a:ext>
            </a:extLst>
          </p:cNvPr>
          <p:cNvSpPr txBox="1"/>
          <p:nvPr/>
        </p:nvSpPr>
        <p:spPr>
          <a:xfrm>
            <a:off x="5398171" y="4124618"/>
            <a:ext cx="13956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混血男性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strike="sngStrike" dirty="0">
                <a:latin typeface="华文中宋" panose="02010600040101010101" pitchFamily="2" charset="-122"/>
                <a:ea typeface="华文中宋" panose="02010600040101010101" pitchFamily="2" charset="-122"/>
              </a:rPr>
              <a:t>普通人类</a:t>
            </a:r>
            <a:endParaRPr lang="en-US" altLang="zh-CN" sz="2000" i="1" strike="sngStrike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19186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FFC35A4-F7BE-AA94-E7DB-95FED69AA68C}"/>
              </a:ext>
            </a:extLst>
          </p:cNvPr>
          <p:cNvSpPr txBox="1"/>
          <p:nvPr/>
        </p:nvSpPr>
        <p:spPr>
          <a:xfrm>
            <a:off x="6096000" y="1431745"/>
            <a:ext cx="52707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③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和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均位于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15A136-9E6F-E465-DCFD-FFB907091900}"/>
              </a:ext>
            </a:extLst>
          </p:cNvPr>
          <p:cNvSpPr txBox="1"/>
          <p:nvPr/>
        </p:nvSpPr>
        <p:spPr>
          <a:xfrm>
            <a:off x="5884164" y="1938528"/>
            <a:ext cx="582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这种情况与常染色体遗传相似，根据已知表型，可得到：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192F8E-48F5-958C-C31E-32C0CC12083D}"/>
              </a:ext>
            </a:extLst>
          </p:cNvPr>
          <p:cNvSpPr txBox="1"/>
          <p:nvPr/>
        </p:nvSpPr>
        <p:spPr>
          <a:xfrm>
            <a:off x="832104" y="3429000"/>
            <a:ext cx="4901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推理得到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中个体可能的基因型如下：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0F01F0-5638-34FA-FF4D-75200F05CD3C}"/>
              </a:ext>
            </a:extLst>
          </p:cNvPr>
          <p:cNvSpPr txBox="1"/>
          <p:nvPr/>
        </p:nvSpPr>
        <p:spPr>
          <a:xfrm>
            <a:off x="996696" y="3838254"/>
            <a:ext cx="166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77DFE6-5A25-830D-0BEE-2C1CFEED592F}"/>
              </a:ext>
            </a:extLst>
          </p:cNvPr>
          <p:cNvSpPr txBox="1"/>
          <p:nvPr/>
        </p:nvSpPr>
        <p:spPr>
          <a:xfrm>
            <a:off x="3547872" y="3838254"/>
            <a:ext cx="1664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：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5B842E2-B393-6608-659F-E35A5829C671}"/>
              </a:ext>
            </a:extLst>
          </p:cNvPr>
          <p:cNvCxnSpPr>
            <a:stCxn id="6" idx="2"/>
          </p:cNvCxnSpPr>
          <p:nvPr/>
        </p:nvCxnSpPr>
        <p:spPr>
          <a:xfrm>
            <a:off x="1828800" y="4238364"/>
            <a:ext cx="0" cy="388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364780E-6CB0-9F25-C93F-5E95C11AAF28}"/>
              </a:ext>
            </a:extLst>
          </p:cNvPr>
          <p:cNvCxnSpPr>
            <a:stCxn id="7" idx="2"/>
          </p:cNvCxnSpPr>
          <p:nvPr/>
        </p:nvCxnSpPr>
        <p:spPr>
          <a:xfrm>
            <a:off x="4379976" y="4238364"/>
            <a:ext cx="0" cy="388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AB715D9-1FF6-8A8C-E722-B701ACC1D236}"/>
              </a:ext>
            </a:extLst>
          </p:cNvPr>
          <p:cNvSpPr txBox="1"/>
          <p:nvPr/>
        </p:nvSpPr>
        <p:spPr>
          <a:xfrm>
            <a:off x="1148733" y="4626864"/>
            <a:ext cx="52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B3FA4DA-5BFD-747E-4E21-A25F3451CB88}"/>
              </a:ext>
            </a:extLst>
          </p:cNvPr>
          <p:cNvSpPr txBox="1"/>
          <p:nvPr/>
        </p:nvSpPr>
        <p:spPr>
          <a:xfrm>
            <a:off x="1980837" y="4626864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66A9C97-6B64-91BC-BAAE-BB142EF5A938}"/>
              </a:ext>
            </a:extLst>
          </p:cNvPr>
          <p:cNvSpPr txBox="1"/>
          <p:nvPr/>
        </p:nvSpPr>
        <p:spPr>
          <a:xfrm>
            <a:off x="3738074" y="4626864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52F7BD8-1C20-E387-9E8F-763C8F1FC67C}"/>
              </a:ext>
            </a:extLst>
          </p:cNvPr>
          <p:cNvSpPr txBox="1"/>
          <p:nvPr/>
        </p:nvSpPr>
        <p:spPr>
          <a:xfrm>
            <a:off x="4560239" y="4638474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6C28703-B126-8A44-0401-9DA24304A53D}"/>
              </a:ext>
            </a:extLst>
          </p:cNvPr>
          <p:cNvSpPr txBox="1"/>
          <p:nvPr/>
        </p:nvSpPr>
        <p:spPr>
          <a:xfrm>
            <a:off x="825260" y="1738473"/>
            <a:ext cx="930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3CC626-ACD2-E127-D85B-706B535C63BF}"/>
              </a:ext>
            </a:extLst>
          </p:cNvPr>
          <p:cNvSpPr txBox="1"/>
          <p:nvPr/>
        </p:nvSpPr>
        <p:spPr>
          <a:xfrm>
            <a:off x="3619697" y="1738473"/>
            <a:ext cx="754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98E29A5-B902-2F15-FE08-799640564AD5}"/>
              </a:ext>
            </a:extLst>
          </p:cNvPr>
          <p:cNvSpPr txBox="1"/>
          <p:nvPr/>
        </p:nvSpPr>
        <p:spPr>
          <a:xfrm>
            <a:off x="595503" y="1243738"/>
            <a:ext cx="966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A05AD5E-37B9-D229-7095-CF32148F2DA6}"/>
              </a:ext>
            </a:extLst>
          </p:cNvPr>
          <p:cNvSpPr txBox="1"/>
          <p:nvPr/>
        </p:nvSpPr>
        <p:spPr>
          <a:xfrm>
            <a:off x="2178771" y="1301799"/>
            <a:ext cx="7548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0047AC4-9449-4B2A-BF76-629C35A3B24B}"/>
              </a:ext>
            </a:extLst>
          </p:cNvPr>
          <p:cNvSpPr txBox="1"/>
          <p:nvPr/>
        </p:nvSpPr>
        <p:spPr>
          <a:xfrm>
            <a:off x="1156465" y="4626864"/>
            <a:ext cx="52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6055450-0097-B996-7F49-8D65DD83656D}"/>
              </a:ext>
            </a:extLst>
          </p:cNvPr>
          <p:cNvSpPr txBox="1"/>
          <p:nvPr/>
        </p:nvSpPr>
        <p:spPr>
          <a:xfrm>
            <a:off x="3745806" y="4629086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46ECD90-C958-70EC-7553-75AF18E9C95A}"/>
              </a:ext>
            </a:extLst>
          </p:cNvPr>
          <p:cNvSpPr txBox="1"/>
          <p:nvPr/>
        </p:nvSpPr>
        <p:spPr>
          <a:xfrm>
            <a:off x="1980836" y="4626864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F041500-EC8E-D46D-1E7D-C304DDF8A4BA}"/>
              </a:ext>
            </a:extLst>
          </p:cNvPr>
          <p:cNvSpPr txBox="1"/>
          <p:nvPr/>
        </p:nvSpPr>
        <p:spPr>
          <a:xfrm>
            <a:off x="4560239" y="4638474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C4270D-F0F4-266C-C1DC-9858BF64ECE0}"/>
              </a:ext>
            </a:extLst>
          </p:cNvPr>
          <p:cNvSpPr txBox="1"/>
          <p:nvPr/>
        </p:nvSpPr>
        <p:spPr>
          <a:xfrm>
            <a:off x="1148733" y="4618107"/>
            <a:ext cx="52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AEDC76B-14DF-F7C0-68E3-B7E218A95D73}"/>
              </a:ext>
            </a:extLst>
          </p:cNvPr>
          <p:cNvSpPr txBox="1"/>
          <p:nvPr/>
        </p:nvSpPr>
        <p:spPr>
          <a:xfrm>
            <a:off x="1980836" y="4618107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49391A9-F21C-14C5-81C7-1C9CE74888A1}"/>
              </a:ext>
            </a:extLst>
          </p:cNvPr>
          <p:cNvSpPr txBox="1"/>
          <p:nvPr/>
        </p:nvSpPr>
        <p:spPr>
          <a:xfrm>
            <a:off x="3739972" y="4638474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978180F-09C1-09FA-13EB-F9C8BC5AA540}"/>
              </a:ext>
            </a:extLst>
          </p:cNvPr>
          <p:cNvSpPr txBox="1"/>
          <p:nvPr/>
        </p:nvSpPr>
        <p:spPr>
          <a:xfrm>
            <a:off x="4560239" y="4638474"/>
            <a:ext cx="33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endParaRPr lang="zh-CN" altLang="en-US" sz="2000" dirty="0">
              <a:latin typeface="Cambria" panose="020405030504060302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311C565-7AF3-B4A1-87F7-13F1269D4F64}"/>
              </a:ext>
            </a:extLst>
          </p:cNvPr>
          <p:cNvSpPr txBox="1"/>
          <p:nvPr/>
        </p:nvSpPr>
        <p:spPr>
          <a:xfrm>
            <a:off x="996696" y="5718352"/>
            <a:ext cx="1252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          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8218E99-F8CA-85EA-71FD-4AA8DEC546DE}"/>
              </a:ext>
            </a:extLst>
          </p:cNvPr>
          <p:cNvSpPr txBox="1"/>
          <p:nvPr/>
        </p:nvSpPr>
        <p:spPr>
          <a:xfrm>
            <a:off x="2342191" y="5712560"/>
            <a:ext cx="1205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strike="sngStrike" dirty="0">
                <a:latin typeface="华文中宋" panose="02010600040101010101" pitchFamily="2" charset="-122"/>
                <a:ea typeface="华文中宋" panose="02010600040101010101" pitchFamily="2" charset="-122"/>
              </a:rPr>
              <a:t>兽人男性          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D3821D1-89EE-973E-013D-2846B65F2349}"/>
              </a:ext>
            </a:extLst>
          </p:cNvPr>
          <p:cNvSpPr txBox="1"/>
          <p:nvPr/>
        </p:nvSpPr>
        <p:spPr>
          <a:xfrm>
            <a:off x="3640641" y="5712560"/>
            <a:ext cx="1252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           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3FBD901-5D78-18EB-5227-7D732803F253}"/>
              </a:ext>
            </a:extLst>
          </p:cNvPr>
          <p:cNvSpPr txBox="1"/>
          <p:nvPr/>
        </p:nvSpPr>
        <p:spPr>
          <a:xfrm>
            <a:off x="4843274" y="5724170"/>
            <a:ext cx="12527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           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0FCFC01-81F8-42D2-C1CB-EB3497152CEA}"/>
              </a:ext>
            </a:extLst>
          </p:cNvPr>
          <p:cNvSpPr txBox="1"/>
          <p:nvPr/>
        </p:nvSpPr>
        <p:spPr>
          <a:xfrm>
            <a:off x="6209538" y="5038584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该假说不能推出与事实相符的结果，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故该假说不成立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0C40EE-B65D-288D-85F2-C7CCD7C5AA55}"/>
              </a:ext>
            </a:extLst>
          </p:cNvPr>
          <p:cNvSpPr txBox="1"/>
          <p:nvPr/>
        </p:nvSpPr>
        <p:spPr>
          <a:xfrm>
            <a:off x="6209538" y="4003253"/>
            <a:ext cx="437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从推理结果可以看出，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Ⅱ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中只能出现</a:t>
            </a:r>
            <a:r>
              <a:rPr lang="zh-CN" altLang="en-US" sz="2000" dirty="0">
                <a:solidFill>
                  <a:schemeClr val="accent2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混血女性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（诺艾儿），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无法推出混血男性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（杰斯），与实际不符</a:t>
            </a:r>
          </a:p>
        </p:txBody>
      </p:sp>
    </p:spTree>
    <p:extLst>
      <p:ext uri="{BB962C8B-B14F-4D97-AF65-F5344CB8AC3E}">
        <p14:creationId xmlns:p14="http://schemas.microsoft.com/office/powerpoint/2010/main" val="499478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1224 0.11481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0417 L -0.17005 0.11365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12252 0.11481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556 L -0.13021 0.11203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278 L 0.15612 0.11365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125 L 0.03945 0.11365 " pathEditMode="relative" rAng="0" ptsTypes="AA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833 L 0.24297 0.111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1528 L 0.06159 0.10925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2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21" grpId="0"/>
      <p:bldP spid="23" grpId="0"/>
      <p:bldP spid="25" grpId="0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3" grpId="0"/>
      <p:bldP spid="34" grpId="0"/>
      <p:bldP spid="35" grpId="0"/>
      <p:bldP spid="38" grpId="0"/>
      <p:bldP spid="39" grpId="0"/>
      <p:bldP spid="40" grpId="0"/>
      <p:bldP spid="41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1E93594B-0E71-C65C-1EEC-627C49F6B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968588"/>
              </p:ext>
            </p:extLst>
          </p:nvPr>
        </p:nvGraphicFramePr>
        <p:xfrm>
          <a:off x="567901" y="5651706"/>
          <a:ext cx="5429466" cy="8703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12665313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2617303082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2665391975"/>
                    </a:ext>
                  </a:extLst>
                </a:gridCol>
              </a:tblGrid>
              <a:tr h="870392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Y</a:t>
                      </a:r>
                      <a:r>
                        <a:rPr lang="en-US" altLang="zh-CN" sz="24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r>
                        <a:rPr lang="en-US" altLang="zh-CN" sz="2400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r>
                        <a:rPr lang="en-US" altLang="zh-CN" sz="2400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27040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B0114986-6036-884A-27C5-3C0CF03BD54F}"/>
              </a:ext>
            </a:extLst>
          </p:cNvPr>
          <p:cNvSpPr txBox="1"/>
          <p:nvPr/>
        </p:nvSpPr>
        <p:spPr>
          <a:xfrm>
            <a:off x="6096000" y="1431745"/>
            <a:ext cx="5389984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④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和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XY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染色体同源区段上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52D5F3-497A-F7AE-FCAC-4D63717A121B}"/>
              </a:ext>
            </a:extLst>
          </p:cNvPr>
          <p:cNvSpPr txBox="1"/>
          <p:nvPr/>
        </p:nvSpPr>
        <p:spPr>
          <a:xfrm>
            <a:off x="5884164" y="1938528"/>
            <a:ext cx="582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这种情况与常染色体遗传的推理过程完全一致，根据前文的推理，可得到：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en-US" altLang="zh-CN" sz="24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zh-CN" altLang="en-US" sz="24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CED6626-354F-C529-1BA8-DED3DA6F6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115886"/>
              </p:ext>
            </p:extLst>
          </p:nvPr>
        </p:nvGraphicFramePr>
        <p:xfrm>
          <a:off x="567900" y="3871775"/>
          <a:ext cx="5429466" cy="1775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39593001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30538409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969848097"/>
                    </a:ext>
                  </a:extLst>
                </a:gridCol>
              </a:tblGrid>
              <a:tr h="791208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Ⅰ-1</a:t>
                      </a:r>
                    </a:p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          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282161"/>
                  </a:ext>
                </a:extLst>
              </a:tr>
              <a:tr h="860739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+mn-lt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b="1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en-US" altLang="zh-CN" sz="2400" b="1" dirty="0">
                        <a:solidFill>
                          <a:schemeClr val="accent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96945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8751D7BB-0217-0712-1747-56E01F2A9B4C}"/>
              </a:ext>
            </a:extLst>
          </p:cNvPr>
          <p:cNvSpPr/>
          <p:nvPr/>
        </p:nvSpPr>
        <p:spPr>
          <a:xfrm>
            <a:off x="2942505" y="5010744"/>
            <a:ext cx="9203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096E8D-DEE2-7CFB-1FC1-5625FF9D06AE}"/>
              </a:ext>
            </a:extLst>
          </p:cNvPr>
          <p:cNvSpPr/>
          <p:nvPr/>
        </p:nvSpPr>
        <p:spPr>
          <a:xfrm>
            <a:off x="4729285" y="4136454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8798E38-5033-3B44-18D7-7E89BB55F53F}"/>
              </a:ext>
            </a:extLst>
          </p:cNvPr>
          <p:cNvSpPr/>
          <p:nvPr/>
        </p:nvSpPr>
        <p:spPr>
          <a:xfrm>
            <a:off x="1114867" y="5037974"/>
            <a:ext cx="8453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3C8737-837E-81F0-5415-0E009C147FA6}"/>
              </a:ext>
            </a:extLst>
          </p:cNvPr>
          <p:cNvSpPr/>
          <p:nvPr/>
        </p:nvSpPr>
        <p:spPr>
          <a:xfrm>
            <a:off x="1114867" y="5906278"/>
            <a:ext cx="755234" cy="5170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B17AF6-ED9F-4843-FE82-552411FFDD3A}"/>
              </a:ext>
            </a:extLst>
          </p:cNvPr>
          <p:cNvSpPr/>
          <p:nvPr/>
        </p:nvSpPr>
        <p:spPr>
          <a:xfrm>
            <a:off x="2942505" y="4213532"/>
            <a:ext cx="1002934" cy="482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E8BCE0-C6F1-18AC-2C47-8C5026EA7C01}"/>
              </a:ext>
            </a:extLst>
          </p:cNvPr>
          <p:cNvSpPr/>
          <p:nvPr/>
        </p:nvSpPr>
        <p:spPr>
          <a:xfrm>
            <a:off x="4729285" y="5010744"/>
            <a:ext cx="1002934" cy="42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3DC5336-4DB2-A763-7094-32339AF6C019}"/>
              </a:ext>
            </a:extLst>
          </p:cNvPr>
          <p:cNvSpPr/>
          <p:nvPr/>
        </p:nvSpPr>
        <p:spPr>
          <a:xfrm>
            <a:off x="2859939" y="5810358"/>
            <a:ext cx="927954" cy="623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2DE8AF8-AE4E-B23A-B2F3-FB9DB7D7384F}"/>
              </a:ext>
            </a:extLst>
          </p:cNvPr>
          <p:cNvSpPr/>
          <p:nvPr/>
        </p:nvSpPr>
        <p:spPr>
          <a:xfrm>
            <a:off x="4777731" y="5747635"/>
            <a:ext cx="927954" cy="623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20B4145-3C3A-ACB0-632C-A0824F9D68C7}"/>
              </a:ext>
            </a:extLst>
          </p:cNvPr>
          <p:cNvSpPr txBox="1"/>
          <p:nvPr/>
        </p:nvSpPr>
        <p:spPr>
          <a:xfrm>
            <a:off x="623408" y="3386254"/>
            <a:ext cx="53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推理可得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中个体可能的基因型如下：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12F2A60-CD81-F487-A0CB-383353485196}"/>
              </a:ext>
            </a:extLst>
          </p:cNvPr>
          <p:cNvSpPr txBox="1"/>
          <p:nvPr/>
        </p:nvSpPr>
        <p:spPr>
          <a:xfrm>
            <a:off x="6317476" y="4392253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故该假说可能成立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4FFCEE-F368-108A-1AED-1A7F16CDFA61}"/>
              </a:ext>
            </a:extLst>
          </p:cNvPr>
          <p:cNvSpPr txBox="1"/>
          <p:nvPr/>
        </p:nvSpPr>
        <p:spPr>
          <a:xfrm>
            <a:off x="557363" y="1211086"/>
            <a:ext cx="111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0302512-663E-C6BB-2AC4-7FC5499428C5}"/>
              </a:ext>
            </a:extLst>
          </p:cNvPr>
          <p:cNvSpPr txBox="1"/>
          <p:nvPr/>
        </p:nvSpPr>
        <p:spPr>
          <a:xfrm>
            <a:off x="1960255" y="1212249"/>
            <a:ext cx="103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E560896-71C7-B1E7-A1E5-C1FCF86AF437}"/>
              </a:ext>
            </a:extLst>
          </p:cNvPr>
          <p:cNvSpPr txBox="1"/>
          <p:nvPr/>
        </p:nvSpPr>
        <p:spPr>
          <a:xfrm>
            <a:off x="752255" y="1731791"/>
            <a:ext cx="103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2D8E7B4-681D-ABFD-42CB-E614C45CC60C}"/>
              </a:ext>
            </a:extLst>
          </p:cNvPr>
          <p:cNvSpPr txBox="1"/>
          <p:nvPr/>
        </p:nvSpPr>
        <p:spPr>
          <a:xfrm>
            <a:off x="3500896" y="1731791"/>
            <a:ext cx="964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39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9" grpId="0"/>
      <p:bldP spid="21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67D0B09-4AAF-19C4-99EC-FBA48EE41E7F}"/>
              </a:ext>
            </a:extLst>
          </p:cNvPr>
          <p:cNvSpPr/>
          <p:nvPr/>
        </p:nvSpPr>
        <p:spPr>
          <a:xfrm>
            <a:off x="347472" y="1226672"/>
            <a:ext cx="3505200" cy="4561479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5A896EB-4022-CF6F-CC43-BAB2479876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1281535"/>
            <a:ext cx="3209544" cy="44517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6F43B31-11A1-D60F-A526-B951824A0886}"/>
              </a:ext>
            </a:extLst>
          </p:cNvPr>
          <p:cNvSpPr txBox="1"/>
          <p:nvPr/>
        </p:nvSpPr>
        <p:spPr>
          <a:xfrm>
            <a:off x="3852672" y="1575636"/>
            <a:ext cx="83393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我们都知道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Alice In Cradle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的女主角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诺艾儿</a:t>
            </a:r>
            <a:r>
              <a:rPr lang="en-US" altLang="zh-CN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柯涅尔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是一位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半精灵半兽人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的魔法师。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诺艾儿有着一对与兽人相似的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猫耳朵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，通过游戏剧情我们可以知道诺艾儿的兽人性状来源于她的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兽人祖母</a:t>
            </a:r>
            <a:r>
              <a:rPr lang="ja-JP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夏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丝</a:t>
            </a:r>
            <a:r>
              <a:rPr lang="ja-JP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塔・柯涅尔（シャスタ・コルネール）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但是为什么只有诺艾儿表现出祖母的兽人性状呢 ？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为此，我们提出了一个问题：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200" b="1" spc="180" dirty="0">
                <a:latin typeface="华文中宋" panose="02010600040101010101" pitchFamily="2" charset="-122"/>
                <a:ea typeface="华文中宋" panose="02010600040101010101" pitchFamily="2" charset="-122"/>
              </a:rPr>
              <a:t>诺艾儿家族的精灵与兽人性状的遗传方式是怎样的呢 ？</a:t>
            </a:r>
            <a:endParaRPr lang="en-US" altLang="zh-CN" sz="2200" b="1" spc="18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2000" b="1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接下来让我们一起探究一下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‥‥‥‥</a:t>
            </a:r>
            <a:endParaRPr lang="zh-CN" altLang="en-US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3B3835-B538-070B-5B5D-6AA7FF9615F5}"/>
              </a:ext>
            </a:extLst>
          </p:cNvPr>
          <p:cNvSpPr txBox="1"/>
          <p:nvPr/>
        </p:nvSpPr>
        <p:spPr>
          <a:xfrm>
            <a:off x="1109447" y="5843014"/>
            <a:ext cx="1981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诺艾儿</a:t>
            </a:r>
            <a:r>
              <a:rPr lang="en-US" altLang="zh-CN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•</a:t>
            </a:r>
            <a:r>
              <a:rPr lang="zh-CN" altLang="en-US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柯涅尔 立绘</a:t>
            </a:r>
          </a:p>
        </p:txBody>
      </p:sp>
    </p:spTree>
    <p:extLst>
      <p:ext uri="{BB962C8B-B14F-4D97-AF65-F5344CB8AC3E}">
        <p14:creationId xmlns:p14="http://schemas.microsoft.com/office/powerpoint/2010/main" val="35690171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3239754E-BB80-50A0-FD91-FEF3ED139035}"/>
              </a:ext>
            </a:extLst>
          </p:cNvPr>
          <p:cNvSpPr txBox="1"/>
          <p:nvPr/>
        </p:nvSpPr>
        <p:spPr>
          <a:xfrm>
            <a:off x="5719666" y="1431745"/>
            <a:ext cx="572008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⑤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XY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染色体同源区段；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位于常染色体上</a:t>
            </a:r>
          </a:p>
          <a:p>
            <a:endParaRPr lang="zh-CN" altLang="en-US" sz="2200" b="1" spc="180" dirty="0"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BF4EFED-BCC2-0F87-66E6-36E5BDE0D3C5}"/>
              </a:ext>
            </a:extLst>
          </p:cNvPr>
          <p:cNvSpPr txBox="1"/>
          <p:nvPr/>
        </p:nvSpPr>
        <p:spPr>
          <a:xfrm>
            <a:off x="5766318" y="2286000"/>
            <a:ext cx="5857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本情况与④相似，只是把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Y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染色体上的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基因移到了常染色体上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根据已知表型得：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altLang="zh-CN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D03466-670C-B6DB-D33C-EB527FACA0FD}"/>
              </a:ext>
            </a:extLst>
          </p:cNvPr>
          <p:cNvSpPr txBox="1"/>
          <p:nvPr/>
        </p:nvSpPr>
        <p:spPr>
          <a:xfrm>
            <a:off x="557363" y="1211086"/>
            <a:ext cx="111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bbX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8991B3-5A6B-0608-37D9-E5C61FDA4C5C}"/>
              </a:ext>
            </a:extLst>
          </p:cNvPr>
          <p:cNvSpPr txBox="1"/>
          <p:nvPr/>
        </p:nvSpPr>
        <p:spPr>
          <a:xfrm>
            <a:off x="2172796" y="1240143"/>
            <a:ext cx="103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BBX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D2A188F-F7D6-AC96-BEF3-05C3BD14BCBB}"/>
              </a:ext>
            </a:extLst>
          </p:cNvPr>
          <p:cNvSpPr txBox="1"/>
          <p:nvPr/>
        </p:nvSpPr>
        <p:spPr>
          <a:xfrm>
            <a:off x="752255" y="1731791"/>
            <a:ext cx="103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BbX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58127F7-B1A2-457E-1332-4B08F67DC8EE}"/>
              </a:ext>
            </a:extLst>
          </p:cNvPr>
          <p:cNvSpPr txBox="1"/>
          <p:nvPr/>
        </p:nvSpPr>
        <p:spPr>
          <a:xfrm>
            <a:off x="3500896" y="1786363"/>
            <a:ext cx="964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BBX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E4C193A-8F4E-0C58-A89D-85AB2AC01159}"/>
              </a:ext>
            </a:extLst>
          </p:cNvPr>
          <p:cNvSpPr txBox="1"/>
          <p:nvPr/>
        </p:nvSpPr>
        <p:spPr>
          <a:xfrm>
            <a:off x="623408" y="3386254"/>
            <a:ext cx="53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推理可得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中个体可能的基因型如下：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F4EA836-1081-7FD0-6D61-D5FF23C9F3A5}"/>
              </a:ext>
            </a:extLst>
          </p:cNvPr>
          <p:cNvSpPr txBox="1"/>
          <p:nvPr/>
        </p:nvSpPr>
        <p:spPr>
          <a:xfrm>
            <a:off x="632552" y="3856595"/>
            <a:ext cx="5230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a</a:t>
            </a:r>
            <a:r>
              <a:rPr lang="en-US" altLang="zh-CN" sz="2400" baseline="300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</a:rPr>
              <a:t>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>
                <a:latin typeface="Cambria" panose="02040503050406030204" pitchFamily="18" charset="0"/>
              </a:rPr>
              <a:t>  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B_X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a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814B9E7-A633-B9DE-5A14-5F29D7B27B91}"/>
              </a:ext>
            </a:extLst>
          </p:cNvPr>
          <p:cNvSpPr txBox="1"/>
          <p:nvPr/>
        </p:nvSpPr>
        <p:spPr>
          <a:xfrm>
            <a:off x="623408" y="3870897"/>
            <a:ext cx="1113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 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F40A4C3-F273-EC7A-F825-C790370E1A49}"/>
              </a:ext>
            </a:extLst>
          </p:cNvPr>
          <p:cNvSpPr txBox="1"/>
          <p:nvPr/>
        </p:nvSpPr>
        <p:spPr>
          <a:xfrm>
            <a:off x="7322508" y="3893494"/>
            <a:ext cx="313984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</a:t>
            </a:r>
            <a:r>
              <a:rPr lang="zh-CN" altLang="en-US" sz="2000" i="1" dirty="0">
                <a:latin typeface="+mn-ea"/>
              </a:rPr>
              <a:t>（诺艾儿）</a:t>
            </a:r>
            <a:endParaRPr lang="en-US" altLang="zh-CN" sz="2000" i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</a:t>
            </a:r>
            <a:r>
              <a:rPr lang="zh-CN" altLang="en-US" sz="2000" i="1" dirty="0">
                <a:latin typeface="+mn-ea"/>
              </a:rPr>
              <a:t>（丽薇歌塔）</a:t>
            </a:r>
            <a:endParaRPr lang="en-US" altLang="zh-CN" sz="2000" i="1" dirty="0"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endParaRPr lang="en-US" altLang="zh-CN" sz="2000" i="1" dirty="0">
              <a:latin typeface="+mn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C4158E-4661-EC7F-5F27-F6FE28CE0214}"/>
              </a:ext>
            </a:extLst>
          </p:cNvPr>
          <p:cNvSpPr txBox="1"/>
          <p:nvPr/>
        </p:nvSpPr>
        <p:spPr>
          <a:xfrm>
            <a:off x="632552" y="4210537"/>
            <a:ext cx="114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 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50300CC-4666-CE10-A083-2D38F9016E7F}"/>
              </a:ext>
            </a:extLst>
          </p:cNvPr>
          <p:cNvSpPr txBox="1"/>
          <p:nvPr/>
        </p:nvSpPr>
        <p:spPr>
          <a:xfrm>
            <a:off x="623408" y="4591223"/>
            <a:ext cx="1041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Y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 </a:t>
            </a:r>
            <a:endParaRPr lang="zh-CN" altLang="en-US" sz="24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780880C-0CCA-E15D-15E4-E5A9ED4D77F4}"/>
              </a:ext>
            </a:extLst>
          </p:cNvPr>
          <p:cNvSpPr txBox="1"/>
          <p:nvPr/>
        </p:nvSpPr>
        <p:spPr>
          <a:xfrm>
            <a:off x="632552" y="4954694"/>
            <a:ext cx="1149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B_X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Y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rPr>
              <a:t>     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7D49BFB-01AE-7F8F-8842-4D93436A3C24}"/>
              </a:ext>
            </a:extLst>
          </p:cNvPr>
          <p:cNvSpPr txBox="1"/>
          <p:nvPr/>
        </p:nvSpPr>
        <p:spPr>
          <a:xfrm>
            <a:off x="3124269" y="4295278"/>
            <a:ext cx="1804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对应的表型为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DEFEFB7-808D-2CAE-E6FE-3B1E0B1C9F37}"/>
              </a:ext>
            </a:extLst>
          </p:cNvPr>
          <p:cNvSpPr txBox="1"/>
          <p:nvPr/>
        </p:nvSpPr>
        <p:spPr>
          <a:xfrm>
            <a:off x="5713446" y="5480217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该假说不能推出与事实相符的结果，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故该假说不成立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FC2218-E5FA-F1D0-FF6E-91E9F01C7F33}"/>
              </a:ext>
            </a:extLst>
          </p:cNvPr>
          <p:cNvSpPr txBox="1"/>
          <p:nvPr/>
        </p:nvSpPr>
        <p:spPr>
          <a:xfrm>
            <a:off x="936240" y="5439624"/>
            <a:ext cx="437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从推理结果可以看出，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Ⅱ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中只能出现</a:t>
            </a:r>
            <a:r>
              <a:rPr lang="zh-CN" altLang="en-US" sz="2000" dirty="0">
                <a:solidFill>
                  <a:schemeClr val="accent2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混血女性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（诺艾儿），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无法推出混血男性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（杰斯），与实际不符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52F693E-9F0C-93A3-23F6-E3D5F46A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417" y="4784641"/>
            <a:ext cx="158509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795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46277 3.33333E-6 " pathEditMode="relative" rAng="0" ptsTypes="AA">
                                      <p:cBhvr>
                                        <p:cTn id="7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6133 0.0007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2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46576 0.00509 " pathEditMode="relative" rAng="0" ptsTypes="AA">
                                      <p:cBhvr>
                                        <p:cTn id="9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255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500"/>
                            </p:stCondLst>
                            <p:childTnLst>
                              <p:par>
                                <p:cTn id="11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46055 0.00023 " pathEditMode="relative" rAng="0" ptsTypes="AA">
                                      <p:cBhvr>
                                        <p:cTn id="1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5C0206-80A1-A8FD-6D60-DBE30502D57E}"/>
              </a:ext>
            </a:extLst>
          </p:cNvPr>
          <p:cNvSpPr txBox="1"/>
          <p:nvPr/>
        </p:nvSpPr>
        <p:spPr>
          <a:xfrm>
            <a:off x="5719665" y="1431745"/>
            <a:ext cx="576631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⑥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XY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染色体同源区段；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位于常染色体上</a:t>
            </a:r>
          </a:p>
          <a:p>
            <a:endParaRPr lang="zh-CN" altLang="en-US" sz="2200" b="1" spc="180" dirty="0">
              <a:solidFill>
                <a:schemeClr val="accent4">
                  <a:lumMod val="60000"/>
                  <a:lumOff val="4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ECF0AF-87C9-E7E0-7D8E-74A0B10F14C5}"/>
              </a:ext>
            </a:extLst>
          </p:cNvPr>
          <p:cNvSpPr txBox="1"/>
          <p:nvPr/>
        </p:nvSpPr>
        <p:spPr>
          <a:xfrm>
            <a:off x="5766318" y="2286000"/>
            <a:ext cx="5857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本情况与④相似，只是把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Y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染色体上的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基因移到了常染色体上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根据已知表型得：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altLang="zh-CN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aa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E78AEE-F59A-196B-092F-9C53BA00DF66}"/>
              </a:ext>
            </a:extLst>
          </p:cNvPr>
          <p:cNvSpPr txBox="1"/>
          <p:nvPr/>
        </p:nvSpPr>
        <p:spPr>
          <a:xfrm>
            <a:off x="557363" y="1211086"/>
            <a:ext cx="111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lang="en-US" altLang="zh-CN" sz="2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lang="en-US" altLang="zh-CN" sz="2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6D1B50-6044-4677-7345-166074AC0726}"/>
              </a:ext>
            </a:extLst>
          </p:cNvPr>
          <p:cNvSpPr txBox="1"/>
          <p:nvPr/>
        </p:nvSpPr>
        <p:spPr>
          <a:xfrm>
            <a:off x="2172796" y="1240143"/>
            <a:ext cx="103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CA10576-7F20-AFBA-CB05-70B6881AFF4A}"/>
              </a:ext>
            </a:extLst>
          </p:cNvPr>
          <p:cNvSpPr txBox="1"/>
          <p:nvPr/>
        </p:nvSpPr>
        <p:spPr>
          <a:xfrm>
            <a:off x="752255" y="1731791"/>
            <a:ext cx="103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lang="en-US" altLang="zh-CN" sz="2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lang="en-US" altLang="zh-CN" sz="2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522CFAD-3EC7-0242-0DF4-3667FB1E9987}"/>
              </a:ext>
            </a:extLst>
          </p:cNvPr>
          <p:cNvSpPr txBox="1"/>
          <p:nvPr/>
        </p:nvSpPr>
        <p:spPr>
          <a:xfrm>
            <a:off x="3500896" y="1786363"/>
            <a:ext cx="964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A2EF4AB-B159-1836-2AC3-2473032DF3F4}"/>
              </a:ext>
            </a:extLst>
          </p:cNvPr>
          <p:cNvSpPr txBox="1"/>
          <p:nvPr/>
        </p:nvSpPr>
        <p:spPr>
          <a:xfrm>
            <a:off x="6920927" y="4455478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故该假说可能成立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AB0E224-F02B-06F4-B619-242EE21EBFBF}"/>
              </a:ext>
            </a:extLst>
          </p:cNvPr>
          <p:cNvSpPr txBox="1"/>
          <p:nvPr/>
        </p:nvSpPr>
        <p:spPr>
          <a:xfrm>
            <a:off x="4127155" y="4140006"/>
            <a:ext cx="127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baseline="30000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</a:rPr>
              <a:t>   </a:t>
            </a:r>
          </a:p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solidFill>
                  <a:schemeClr val="accent2"/>
                </a:solidFill>
                <a:latin typeface="Cambria" panose="02040503050406030204" pitchFamily="18" charset="0"/>
              </a:rPr>
              <a:t>      </a:t>
            </a:r>
            <a:endParaRPr lang="en-US" altLang="zh-CN" sz="2000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latin typeface="Cambria" panose="02040503050406030204" pitchFamily="18" charset="0"/>
              </a:rPr>
              <a:t>     </a:t>
            </a:r>
          </a:p>
          <a:p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solidFill>
                  <a:schemeClr val="accent2"/>
                </a:solidFill>
                <a:latin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solidFill>
                  <a:schemeClr val="accent2"/>
                </a:solidFill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EA9C6B8-7B21-41FC-193F-82A7A54B8BA7}"/>
              </a:ext>
            </a:extLst>
          </p:cNvPr>
          <p:cNvSpPr txBox="1"/>
          <p:nvPr/>
        </p:nvSpPr>
        <p:spPr>
          <a:xfrm>
            <a:off x="649224" y="3739896"/>
            <a:ext cx="441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得到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中个体可能的基因型为：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F03824D-E757-5364-8671-6FEA1B80D7FF}"/>
              </a:ext>
            </a:extLst>
          </p:cNvPr>
          <p:cNvSpPr txBox="1"/>
          <p:nvPr/>
        </p:nvSpPr>
        <p:spPr>
          <a:xfrm>
            <a:off x="1920240" y="4155394"/>
            <a:ext cx="152275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精灵女性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精灵男性</a:t>
            </a:r>
            <a:endParaRPr lang="en-US" altLang="zh-CN" sz="2000" i="1" dirty="0"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1CE3D8A-9A1B-0CAE-463E-3BDE63F1EAD4}"/>
              </a:ext>
            </a:extLst>
          </p:cNvPr>
          <p:cNvSpPr txBox="1"/>
          <p:nvPr/>
        </p:nvSpPr>
        <p:spPr>
          <a:xfrm>
            <a:off x="649224" y="4155394"/>
            <a:ext cx="1271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baseline="30000" dirty="0">
                <a:latin typeface="Cambria" panose="02040503050406030204" pitchFamily="18" charset="0"/>
              </a:rPr>
              <a:t> </a:t>
            </a:r>
            <a:r>
              <a:rPr lang="en-US" altLang="zh-CN" sz="2400" dirty="0">
                <a:latin typeface="Cambria" panose="02040503050406030204" pitchFamily="18" charset="0"/>
              </a:rPr>
              <a:t>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latin typeface="Cambria" panose="02040503050406030204" pitchFamily="18" charset="0"/>
              </a:rPr>
              <a:t>     </a:t>
            </a:r>
          </a:p>
          <a:p>
            <a:r>
              <a:rPr lang="en-US" altLang="zh-CN" sz="2400" dirty="0" err="1">
                <a:latin typeface="Cambria" panose="02040503050406030204" pitchFamily="18" charset="0"/>
              </a:rPr>
              <a:t>aaX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 err="1">
                <a:latin typeface="Cambria" panose="02040503050406030204" pitchFamily="18" charset="0"/>
              </a:rPr>
              <a:t>Y</a:t>
            </a:r>
            <a:r>
              <a:rPr lang="en-US" altLang="zh-CN" sz="2400" baseline="30000" dirty="0" err="1">
                <a:latin typeface="Cambria" panose="02040503050406030204" pitchFamily="18" charset="0"/>
              </a:rPr>
              <a:t>B</a:t>
            </a:r>
            <a:r>
              <a:rPr lang="en-US" altLang="zh-CN" sz="2400" dirty="0">
                <a:latin typeface="Cambria" panose="02040503050406030204" pitchFamily="18" charset="0"/>
              </a:rPr>
              <a:t>      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DAC9D35-1E15-2353-63BD-877EEEA6B6AD}"/>
              </a:ext>
            </a:extLst>
          </p:cNvPr>
          <p:cNvSpPr txBox="1"/>
          <p:nvPr/>
        </p:nvSpPr>
        <p:spPr>
          <a:xfrm>
            <a:off x="5398171" y="4124618"/>
            <a:ext cx="139565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混血女性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混血男性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zh-CN" altLang="en-US" sz="2000" dirty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混血男性</a:t>
            </a:r>
            <a:endParaRPr lang="en-US" altLang="zh-CN" sz="2000" i="1" dirty="0">
              <a:solidFill>
                <a:schemeClr val="accent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70530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1EF3CD1-6290-1BC7-86CE-2BCF9ECFD7A5}"/>
              </a:ext>
            </a:extLst>
          </p:cNvPr>
          <p:cNvSpPr txBox="1"/>
          <p:nvPr/>
        </p:nvSpPr>
        <p:spPr>
          <a:xfrm>
            <a:off x="5812971" y="1431745"/>
            <a:ext cx="567301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⑦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XY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染色体同源区段；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染色体上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EF2432-315E-02AA-E6A4-624AE75157F6}"/>
              </a:ext>
            </a:extLst>
          </p:cNvPr>
          <p:cNvSpPr txBox="1"/>
          <p:nvPr/>
        </p:nvSpPr>
        <p:spPr>
          <a:xfrm>
            <a:off x="5766318" y="2286000"/>
            <a:ext cx="608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本情况与④相似，只是把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Y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染色体上的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基因移除了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根据已知表型得：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altLang="zh-CN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DD8F25E-4CC3-F0E2-DA8F-9C82932DC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02510"/>
              </p:ext>
            </p:extLst>
          </p:nvPr>
        </p:nvGraphicFramePr>
        <p:xfrm>
          <a:off x="567901" y="5651706"/>
          <a:ext cx="5429466" cy="8703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12665313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2617303082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2665391975"/>
                    </a:ext>
                  </a:extLst>
                </a:gridCol>
              </a:tblGrid>
              <a:tr h="870392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Y</a:t>
                      </a:r>
                      <a:r>
                        <a:rPr lang="en-US" altLang="zh-CN" sz="24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zh-CN" altLang="en-US" sz="2400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strike="sngStrike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strike="sngStrike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strike="sngStrike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r>
                        <a:rPr lang="en-US" altLang="zh-CN" sz="2400" strike="sngStrike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zh-CN" altLang="en-US" sz="2400" strike="sngStrike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r>
                        <a:rPr lang="en-US" altLang="zh-CN" sz="24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zh-CN" altLang="en-US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2704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18F1C73-8E60-8A64-0EF5-C58162BCB9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81348"/>
              </p:ext>
            </p:extLst>
          </p:nvPr>
        </p:nvGraphicFramePr>
        <p:xfrm>
          <a:off x="567900" y="3871775"/>
          <a:ext cx="5429466" cy="1775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39593001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30538409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969848097"/>
                    </a:ext>
                  </a:extLst>
                </a:gridCol>
              </a:tblGrid>
              <a:tr h="791208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Ⅰ-1</a:t>
                      </a:r>
                    </a:p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          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282161"/>
                  </a:ext>
                </a:extLst>
              </a:tr>
              <a:tr h="860739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+mn-lt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b="1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en-US" altLang="zh-CN" sz="2400" b="1" dirty="0">
                        <a:solidFill>
                          <a:schemeClr val="accent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96945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7BFDD1A2-B40E-CC6E-603F-1E06E3CB5368}"/>
              </a:ext>
            </a:extLst>
          </p:cNvPr>
          <p:cNvSpPr txBox="1"/>
          <p:nvPr/>
        </p:nvSpPr>
        <p:spPr>
          <a:xfrm>
            <a:off x="623408" y="3386254"/>
            <a:ext cx="53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推理可得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中个体可能的基因型如下：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3042EB0-BDA8-7C09-3A04-DBB54B8F770A}"/>
              </a:ext>
            </a:extLst>
          </p:cNvPr>
          <p:cNvSpPr txBox="1"/>
          <p:nvPr/>
        </p:nvSpPr>
        <p:spPr>
          <a:xfrm>
            <a:off x="557363" y="1211086"/>
            <a:ext cx="111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149E55-E880-28A4-8598-88BF9CD7D918}"/>
              </a:ext>
            </a:extLst>
          </p:cNvPr>
          <p:cNvSpPr txBox="1"/>
          <p:nvPr/>
        </p:nvSpPr>
        <p:spPr>
          <a:xfrm>
            <a:off x="2172796" y="1240143"/>
            <a:ext cx="103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7C01DE-B468-EF3C-2CB5-F97880043FBF}"/>
              </a:ext>
            </a:extLst>
          </p:cNvPr>
          <p:cNvSpPr txBox="1"/>
          <p:nvPr/>
        </p:nvSpPr>
        <p:spPr>
          <a:xfrm>
            <a:off x="752255" y="1731791"/>
            <a:ext cx="103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F474872-8A77-7490-20D2-01C7DB571842}"/>
              </a:ext>
            </a:extLst>
          </p:cNvPr>
          <p:cNvSpPr txBox="1"/>
          <p:nvPr/>
        </p:nvSpPr>
        <p:spPr>
          <a:xfrm>
            <a:off x="3500896" y="1786363"/>
            <a:ext cx="964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A6EDCD-D1D7-662B-89E5-68F6DF619474}"/>
              </a:ext>
            </a:extLst>
          </p:cNvPr>
          <p:cNvSpPr txBox="1"/>
          <p:nvPr/>
        </p:nvSpPr>
        <p:spPr>
          <a:xfrm>
            <a:off x="6096000" y="5539918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该假说不能推出与事实相符的结果，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故该假说不成立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9B84D35-F7CB-E74A-79CC-6AA7104AA4AD}"/>
              </a:ext>
            </a:extLst>
          </p:cNvPr>
          <p:cNvSpPr txBox="1"/>
          <p:nvPr/>
        </p:nvSpPr>
        <p:spPr>
          <a:xfrm>
            <a:off x="6096000" y="4327106"/>
            <a:ext cx="4376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从推理结果可以看出，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Ⅱ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中男性个体不是纯兽人，就是纯精灵，</a:t>
            </a:r>
            <a:r>
              <a:rPr lang="zh-CN" altLang="en-US" sz="20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无法推出混血男性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（杰斯），与实际不符</a:t>
            </a:r>
          </a:p>
        </p:txBody>
      </p:sp>
    </p:spTree>
    <p:extLst>
      <p:ext uri="{BB962C8B-B14F-4D97-AF65-F5344CB8AC3E}">
        <p14:creationId xmlns:p14="http://schemas.microsoft.com/office/powerpoint/2010/main" val="351416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DE3935-F7C1-7414-66A5-1E2D7FEBF6F4}"/>
              </a:ext>
            </a:extLst>
          </p:cNvPr>
          <p:cNvSpPr txBox="1"/>
          <p:nvPr/>
        </p:nvSpPr>
        <p:spPr>
          <a:xfrm>
            <a:off x="5812971" y="1431745"/>
            <a:ext cx="567301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/>
          </a:bodyPr>
          <a:lstStyle/>
          <a:p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⑧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B,b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XY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染色体同源区段；</a:t>
            </a:r>
            <a:r>
              <a:rPr lang="en-US" altLang="zh-CN" sz="2200" b="1" spc="18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A,a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位于</a:t>
            </a:r>
            <a:r>
              <a:rPr lang="en-US" altLang="zh-CN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X</a:t>
            </a:r>
            <a:r>
              <a:rPr lang="zh-CN" altLang="en-US" sz="2200" b="1" spc="18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染色体上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E91F39-796C-77A4-6821-F29F46858664}"/>
              </a:ext>
            </a:extLst>
          </p:cNvPr>
          <p:cNvSpPr txBox="1"/>
          <p:nvPr/>
        </p:nvSpPr>
        <p:spPr>
          <a:xfrm>
            <a:off x="5766318" y="2286000"/>
            <a:ext cx="608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本情况与④相似，只是把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Y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染色体上的</a:t>
            </a:r>
            <a:r>
              <a:rPr lang="en-US" altLang="zh-CN" sz="2000" dirty="0" err="1"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基因移除了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根据已知表型得：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P-2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altLang="zh-CN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则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Ⅰ-1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，</a:t>
            </a:r>
            <a:r>
              <a:rPr lang="en-US" altLang="zh-CN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Ⅰ-2</a:t>
            </a:r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基因型为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lang="en-US" altLang="zh-C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 err="1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000" baseline="30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3BB62CE-CBDC-CA9E-58D8-C8B6BCA59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26597"/>
              </p:ext>
            </p:extLst>
          </p:nvPr>
        </p:nvGraphicFramePr>
        <p:xfrm>
          <a:off x="567901" y="5651706"/>
          <a:ext cx="5429466" cy="8703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12665313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2617303082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2665391975"/>
                    </a:ext>
                  </a:extLst>
                </a:gridCol>
              </a:tblGrid>
              <a:tr h="870392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Y</a:t>
                      </a:r>
                      <a:r>
                        <a:rPr lang="en-US" altLang="zh-CN" sz="2400" b="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zh-CN" altLang="en-US" sz="2400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altLang="zh-CN" sz="2400" strike="noStrike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strike="noStrike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strike="noStrike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strike="noStrike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r>
                        <a:rPr lang="en-US" altLang="zh-CN" sz="2400" strike="noStrike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zh-CN" altLang="en-US" sz="2400" strike="noStrike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dirty="0"/>
                        <a:t>        </a:t>
                      </a:r>
                      <a:r>
                        <a:rPr lang="en-US" altLang="zh-CN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</a:t>
                      </a:r>
                      <a:r>
                        <a:rPr lang="en-US" altLang="zh-CN" sz="2400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zh-CN" altLang="en-US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2704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BFEEFA4-7E18-BAC5-506E-3A01C5ACB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798393"/>
              </p:ext>
            </p:extLst>
          </p:nvPr>
        </p:nvGraphicFramePr>
        <p:xfrm>
          <a:off x="567900" y="3871775"/>
          <a:ext cx="5429466" cy="1775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9822">
                  <a:extLst>
                    <a:ext uri="{9D8B030D-6E8A-4147-A177-3AD203B41FA5}">
                      <a16:colId xmlns:a16="http://schemas.microsoft.com/office/drawing/2014/main" val="39593001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3053840969"/>
                    </a:ext>
                  </a:extLst>
                </a:gridCol>
                <a:gridCol w="1809822">
                  <a:extLst>
                    <a:ext uri="{9D8B030D-6E8A-4147-A177-3AD203B41FA5}">
                      <a16:colId xmlns:a16="http://schemas.microsoft.com/office/drawing/2014/main" val="969848097"/>
                    </a:ext>
                  </a:extLst>
                </a:gridCol>
              </a:tblGrid>
              <a:tr h="791208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Ⅰ-1</a:t>
                      </a:r>
                    </a:p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Ⅰ-2          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配子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282161"/>
                  </a:ext>
                </a:extLst>
              </a:tr>
              <a:tr h="860739"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+mn-lt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zh-CN" altLang="en-US" sz="2400" b="1" baseline="30000" dirty="0">
                        <a:latin typeface="Cambria" panose="020405030504060302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en-US" altLang="zh-CN" sz="2400" b="1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b="1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en-US" altLang="zh-CN" sz="2400" b="1" dirty="0">
                        <a:solidFill>
                          <a:schemeClr val="accent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/>
                    </a:p>
                    <a:p>
                      <a:r>
                        <a:rPr lang="en-US" altLang="zh-C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r>
                        <a:rPr lang="en-US" altLang="zh-CN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r>
                        <a:rPr lang="en-US" altLang="zh-CN" sz="2400" b="1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aB</a:t>
                      </a:r>
                      <a:endParaRPr lang="en-US" altLang="zh-CN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96945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2C4F457-AB3A-4626-734C-3830362678C4}"/>
              </a:ext>
            </a:extLst>
          </p:cNvPr>
          <p:cNvSpPr txBox="1"/>
          <p:nvPr/>
        </p:nvSpPr>
        <p:spPr>
          <a:xfrm>
            <a:off x="623408" y="3386254"/>
            <a:ext cx="5318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推理可得</a:t>
            </a:r>
            <a:r>
              <a:rPr lang="en-US" altLang="zh-CN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中个体可能的基因型如下：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81D77C9-A253-E9E6-5896-81E9E50F473D}"/>
              </a:ext>
            </a:extLst>
          </p:cNvPr>
          <p:cNvSpPr txBox="1"/>
          <p:nvPr/>
        </p:nvSpPr>
        <p:spPr>
          <a:xfrm>
            <a:off x="557363" y="1211086"/>
            <a:ext cx="11150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8546E5-1E80-E127-ADA8-B5885C785CB8}"/>
              </a:ext>
            </a:extLst>
          </p:cNvPr>
          <p:cNvSpPr txBox="1"/>
          <p:nvPr/>
        </p:nvSpPr>
        <p:spPr>
          <a:xfrm>
            <a:off x="2172796" y="1240143"/>
            <a:ext cx="1031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281FCB-6368-BBD0-CD3E-0CC244465A6B}"/>
              </a:ext>
            </a:extLst>
          </p:cNvPr>
          <p:cNvSpPr txBox="1"/>
          <p:nvPr/>
        </p:nvSpPr>
        <p:spPr>
          <a:xfrm>
            <a:off x="752255" y="1731791"/>
            <a:ext cx="1031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  <a:r>
              <a:rPr kumimoji="0" lang="en-US" altLang="zh-CN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9C0B467-1F34-BB7C-DB02-44F92177C8F2}"/>
              </a:ext>
            </a:extLst>
          </p:cNvPr>
          <p:cNvSpPr txBox="1"/>
          <p:nvPr/>
        </p:nvSpPr>
        <p:spPr>
          <a:xfrm>
            <a:off x="3500896" y="1786363"/>
            <a:ext cx="964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altLang="zh-CN" sz="20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altLang="zh-CN" sz="2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zh-CN" altLang="en-US" sz="2000" baseline="30000" dirty="0">
              <a:solidFill>
                <a:srgbClr val="00B0F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A6F1F73-BD64-8EBE-F33D-DEC9130D12F0}"/>
              </a:ext>
            </a:extLst>
          </p:cNvPr>
          <p:cNvSpPr txBox="1"/>
          <p:nvPr/>
        </p:nvSpPr>
        <p:spPr>
          <a:xfrm>
            <a:off x="6317476" y="4392253"/>
            <a:ext cx="5178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该假说能推出与事实相符的结果，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故该假说可能成立</a:t>
            </a:r>
          </a:p>
        </p:txBody>
      </p:sp>
    </p:spTree>
    <p:extLst>
      <p:ext uri="{BB962C8B-B14F-4D97-AF65-F5344CB8AC3E}">
        <p14:creationId xmlns:p14="http://schemas.microsoft.com/office/powerpoint/2010/main" val="7300881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6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5A1F435-CB97-257B-0319-1FFA649F065E}"/>
              </a:ext>
            </a:extLst>
          </p:cNvPr>
          <p:cNvSpPr txBox="1"/>
          <p:nvPr/>
        </p:nvSpPr>
        <p:spPr>
          <a:xfrm>
            <a:off x="411480" y="941832"/>
            <a:ext cx="80327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经过上述多种假设推测，我们发现有些假设可能成立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dirty="0">
                <a:latin typeface="华文仿宋" panose="02010600040101010101" pitchFamily="2" charset="-122"/>
                <a:ea typeface="华文仿宋" panose="02010600040101010101" pitchFamily="2" charset="-122"/>
              </a:rPr>
              <a:t>现在总结这些可能成立的假设，分为两类：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Ⅰ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常染色体遗传：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</a:t>
            </a:r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）双基因常染色体遗传</a:t>
            </a:r>
            <a:r>
              <a:rPr lang="en-US" altLang="zh-CN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(</a:t>
            </a:r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三</a:t>
            </a:r>
            <a:r>
              <a:rPr lang="en-US" altLang="zh-CN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-2.1)</a:t>
            </a:r>
          </a:p>
          <a:p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</a:t>
            </a:r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DLaM Display" panose="020F0502020204030204" pitchFamily="2" charset="0"/>
              </a:rPr>
              <a:t>双基因共同控制兽人（或精灵）性状（显性数量决定性状）的常染色体遗传</a:t>
            </a:r>
            <a:r>
              <a:rPr lang="en-US" altLang="zh-CN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DLaM Display" panose="020F0502020204030204" pitchFamily="2" charset="0"/>
              </a:rPr>
              <a:t>(</a:t>
            </a:r>
            <a:r>
              <a:rPr lang="zh-CN" altLang="en-US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DLaM Display" panose="020F0502020204030204" pitchFamily="2" charset="0"/>
              </a:rPr>
              <a:t>三</a:t>
            </a:r>
            <a:r>
              <a:rPr lang="en-US" altLang="zh-CN" sz="2200" b="1" dirty="0">
                <a:solidFill>
                  <a:srgbClr val="00B0F0"/>
                </a:solidFill>
                <a:latin typeface="华文仿宋" panose="02010600040101010101" pitchFamily="2" charset="-122"/>
                <a:ea typeface="华文仿宋" panose="02010600040101010101" pitchFamily="2" charset="-122"/>
                <a:cs typeface="ADLaM Display" panose="020F0502020204030204" pitchFamily="2" charset="0"/>
              </a:rPr>
              <a:t>-2.2.1)</a:t>
            </a:r>
            <a:endParaRPr lang="en-US" altLang="zh-CN" sz="2200" b="1" dirty="0">
              <a:solidFill>
                <a:srgbClr val="00B0F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Ⅱ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性染色体遗传：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1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X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染色体上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;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位于常染色体上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（三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-3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①）</a:t>
            </a:r>
            <a:endParaRPr lang="en-US" altLang="zh-CN" sz="2200" b="1" dirty="0"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2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X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染色体上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;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位于常染色体上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（三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-3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②）</a:t>
            </a:r>
            <a:endParaRPr lang="en-US" altLang="zh-CN" sz="2200" b="1" dirty="0"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3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和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XY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染色体同源区段上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（三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-3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④）</a:t>
            </a:r>
            <a:endParaRPr lang="en-US" altLang="zh-CN" sz="2200" b="1" dirty="0"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4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XY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染色体同源区段；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位于常染色体上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（三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-3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⑥）</a:t>
            </a:r>
            <a:endParaRPr lang="zh-CN" altLang="zh-CN" sz="2200" dirty="0">
              <a:solidFill>
                <a:schemeClr val="accent2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5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）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B,b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在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XY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染色体同源区段；</a:t>
            </a:r>
            <a:r>
              <a:rPr lang="en-US" altLang="zh-CN" sz="2200" b="1" dirty="0" err="1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A,a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位于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X</a:t>
            </a:r>
            <a:r>
              <a:rPr lang="zh-CN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染色体上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（三</a:t>
            </a:r>
            <a:r>
              <a:rPr lang="en-US" altLang="zh-CN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-3</a:t>
            </a:r>
            <a:r>
              <a:rPr lang="zh-CN" altLang="en-US" sz="2200" b="1" dirty="0"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⑧）</a:t>
            </a:r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endParaRPr lang="en-US" altLang="zh-CN" sz="2000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000" i="1" dirty="0">
                <a:latin typeface="华文仿宋" panose="02010600040101010101" pitchFamily="2" charset="-122"/>
                <a:ea typeface="华文仿宋" panose="02010600040101010101" pitchFamily="2" charset="-122"/>
              </a:rPr>
              <a:t>（有些情况会出现纯兽人或普通人类，这些情况不大可能为实际情形，但也能推出符合事实的结果，故也包含在内）</a:t>
            </a:r>
            <a:endParaRPr lang="en-US" altLang="zh-CN" sz="2000" i="1" dirty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1467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1D64450-D887-2BAA-1330-99A13B3E4868}"/>
              </a:ext>
            </a:extLst>
          </p:cNvPr>
          <p:cNvSpPr txBox="1"/>
          <p:nvPr/>
        </p:nvSpPr>
        <p:spPr>
          <a:xfrm>
            <a:off x="292608" y="804672"/>
            <a:ext cx="77083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经过我们并不严谨的探究，共得出了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种可能的结果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但由于条件限制，我们无法一一验证这些假设的正确性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如果有条件的话，可以进一步探究：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）访问诺艾儿的家庭，全面地了解柯涅尔家族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）对于精灵和兽人这个物种（看似是两个物种，但没有生殖隔离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竟然说明他们是同一物种！）其科研价值巨大，特别是同时表现双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方性状混血个体。应提取混血个体（诺艾儿）的体细胞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DNA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进行基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因测序，比较其与人类基因的相似度。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）为了更进一步了解这个神奇的物种，应该各提取精灵和兽人的体细胞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DNA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进行比较，探究同一物种表型相差如此之大的原因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）以上皆是胡说八道，请不要当真</a:t>
            </a:r>
          </a:p>
        </p:txBody>
      </p:sp>
    </p:spTree>
    <p:extLst>
      <p:ext uri="{BB962C8B-B14F-4D97-AF65-F5344CB8AC3E}">
        <p14:creationId xmlns:p14="http://schemas.microsoft.com/office/powerpoint/2010/main" val="1961769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44D6BB-E6A6-F98A-2C1D-35C3CAA97CDD}"/>
              </a:ext>
            </a:extLst>
          </p:cNvPr>
          <p:cNvSpPr txBox="1"/>
          <p:nvPr/>
        </p:nvSpPr>
        <p:spPr>
          <a:xfrm>
            <a:off x="393192" y="731520"/>
            <a:ext cx="97840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说明：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由于游戏内并未说明诺艾儿的祖父和祖母有几个孩子，故一些假设可能会不成立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由于兽人与精灵是同一物种，其不同表型必由基因决定。由于兽人的表型众多，本篇只考虑了猫这一兽人表型的基因，实际上，仅仅靠一对基因是无法解释众多的兽人性状的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所有推测假设均不考虑生殖时的基因突变等特殊情况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本篇若有错误和遗漏，欢迎各位大佬指正与补充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本篇多处有说法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推理不严谨之处，因能力有限，敬请谅解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本篇内容仅供娱乐，仅代表个人观点，不能反映客观事实，切勿较真</a:t>
            </a:r>
          </a:p>
        </p:txBody>
      </p:sp>
    </p:spTree>
    <p:extLst>
      <p:ext uri="{BB962C8B-B14F-4D97-AF65-F5344CB8AC3E}">
        <p14:creationId xmlns:p14="http://schemas.microsoft.com/office/powerpoint/2010/main" val="1859586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FBE1F7C-D9F2-C54B-9ED3-6AFF922654C0}"/>
              </a:ext>
            </a:extLst>
          </p:cNvPr>
          <p:cNvSpPr txBox="1"/>
          <p:nvPr/>
        </p:nvSpPr>
        <p:spPr>
          <a:xfrm>
            <a:off x="1066800" y="1997839"/>
            <a:ext cx="51940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引用的资料：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萌娘百科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诺艾儿立绘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hlinkClick r:id="rId2"/>
              </a:rPr>
              <a:t>Alice In Cradle - </a:t>
            </a:r>
            <a:r>
              <a:rPr lang="zh-CN" altLang="en-US" dirty="0">
                <a:hlinkClick r:id="rId2"/>
              </a:rPr>
              <a:t>萌娘百科 万物皆可萌的百科全书</a:t>
            </a:r>
            <a:endParaRPr lang="en-US" altLang="zh-CN" dirty="0"/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Alice In Cradle Wiki –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登场人物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hlinkClick r:id="rId3"/>
              </a:rPr>
              <a:t>登场角色 </a:t>
            </a:r>
            <a:r>
              <a:rPr lang="en-US" altLang="zh-CN" dirty="0">
                <a:hlinkClick r:id="rId3"/>
              </a:rPr>
              <a:t>| Alice in Cradle Wiki</a:t>
            </a:r>
            <a:endParaRPr lang="en-US" altLang="zh-CN" dirty="0"/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人民教育出版社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高中生物必修二教科书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hlinkClick r:id="rId4"/>
              </a:rPr>
              <a:t>中小学教材电子版</a:t>
            </a:r>
            <a:endParaRPr lang="en-US" altLang="zh-CN" dirty="0"/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感谢 </a:t>
            </a:r>
            <a:r>
              <a:rPr lang="zh-CN" altLang="en-US" u="sng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普利姆拉老师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对本篇内容的指正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hlinkClick r:id="rId5"/>
              </a:rPr>
              <a:t>普莉姆拉老师的个人空间</a:t>
            </a:r>
            <a:r>
              <a:rPr lang="en-US" altLang="zh-CN" dirty="0">
                <a:hlinkClick r:id="rId5"/>
              </a:rPr>
              <a:t>-</a:t>
            </a:r>
            <a:r>
              <a:rPr lang="zh-CN" altLang="en-US" dirty="0">
                <a:hlinkClick r:id="rId5"/>
              </a:rPr>
              <a:t>普莉姆拉老师个人主页</a:t>
            </a:r>
            <a:r>
              <a:rPr lang="en-US" altLang="zh-CN" dirty="0">
                <a:hlinkClick r:id="rId5"/>
              </a:rPr>
              <a:t>-</a:t>
            </a:r>
            <a:r>
              <a:rPr lang="zh-CN" altLang="en-US" dirty="0">
                <a:hlinkClick r:id="rId5"/>
              </a:rPr>
              <a:t>哔哩哔哩视频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FCD895-1C7A-68F2-E4A5-1E70FEA93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841" y="4573480"/>
            <a:ext cx="5496742" cy="176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3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829506-9E57-FF52-2DE6-8189324CE3F4}"/>
              </a:ext>
            </a:extLst>
          </p:cNvPr>
          <p:cNvSpPr/>
          <p:nvPr/>
        </p:nvSpPr>
        <p:spPr>
          <a:xfrm>
            <a:off x="3345168" y="1819373"/>
            <a:ext cx="5762479" cy="1569660"/>
          </a:xfrm>
          <a:prstGeom prst="rect">
            <a:avLst/>
          </a:prstGeom>
          <a:solidFill>
            <a:schemeClr val="lt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altLang="zh-CN" sz="9600" b="1" cap="none" spc="0" dirty="0">
                <a:ln w="12700" cmpd="sng">
                  <a:gradFill flip="none" rotWithShape="1">
                    <a:gsLst>
                      <a:gs pos="0">
                        <a:schemeClr val="accent4">
                          <a:lumMod val="67000"/>
                        </a:schemeClr>
                      </a:gs>
                      <a:gs pos="48000">
                        <a:schemeClr val="accent4">
                          <a:lumMod val="97000"/>
                          <a:lumOff val="3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  <a:prstDash val="solid"/>
                </a:ln>
                <a:gradFill flip="none" rotWithShape="1">
                  <a:gsLst>
                    <a:gs pos="1600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0800000" scaled="1"/>
                  <a:tileRect/>
                </a:gradFill>
                <a:effectLst>
                  <a:glow rad="12700">
                    <a:schemeClr val="accent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 END</a:t>
            </a:r>
            <a:endParaRPr lang="zh-CN" altLang="en-US" sz="9600" b="1" cap="none" spc="0" dirty="0">
              <a:ln w="12700" cmpd="sng"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prstDash val="solid"/>
              </a:ln>
              <a:gradFill flip="none" rotWithShape="1">
                <a:gsLst>
                  <a:gs pos="16000">
                    <a:srgbClr val="00206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effectLst>
                <a:glow rad="12700">
                  <a:schemeClr val="accent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Cambria" panose="020405030504060302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7C3FCE-7997-06D1-77A8-26C6E01D41D5}"/>
              </a:ext>
            </a:extLst>
          </p:cNvPr>
          <p:cNvSpPr/>
          <p:nvPr/>
        </p:nvSpPr>
        <p:spPr>
          <a:xfrm>
            <a:off x="1" y="4321480"/>
            <a:ext cx="12190413" cy="25381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95D415B-8BCC-DBD4-464C-F912F4AB59B8}"/>
              </a:ext>
            </a:extLst>
          </p:cNvPr>
          <p:cNvGrpSpPr/>
          <p:nvPr/>
        </p:nvGrpSpPr>
        <p:grpSpPr>
          <a:xfrm>
            <a:off x="3058056" y="1629594"/>
            <a:ext cx="6061487" cy="388562"/>
            <a:chOff x="2998862" y="1916832"/>
            <a:chExt cx="6061487" cy="38847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ECF8757-FFC3-B6A3-5162-D74154C27C1B}"/>
                </a:ext>
              </a:extLst>
            </p:cNvPr>
            <p:cNvSpPr/>
            <p:nvPr/>
          </p:nvSpPr>
          <p:spPr>
            <a:xfrm>
              <a:off x="2998862" y="2060848"/>
              <a:ext cx="6061487" cy="45719"/>
            </a:xfrm>
            <a:prstGeom prst="rect">
              <a:avLst/>
            </a:prstGeom>
            <a:solidFill>
              <a:srgbClr val="DF2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39E8D10-2BF9-23D3-F879-E6FFAC269725}"/>
                </a:ext>
              </a:extLst>
            </p:cNvPr>
            <p:cNvSpPr/>
            <p:nvPr/>
          </p:nvSpPr>
          <p:spPr>
            <a:xfrm>
              <a:off x="4511030" y="1952835"/>
              <a:ext cx="3312368" cy="261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8" name="Picture 4" descr="C:\Users\Administrator\Desktop\图片3.png">
              <a:extLst>
                <a:ext uri="{FF2B5EF4-FFF2-40B4-BE49-F238E27FC236}">
                  <a16:creationId xmlns:a16="http://schemas.microsoft.com/office/drawing/2014/main" id="{922DF83B-A884-5B29-C8BD-81B3AE03C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776" y="1916832"/>
              <a:ext cx="3128876" cy="38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A93590AD-FBAF-2818-2ED5-435FC3A80C3E}"/>
              </a:ext>
            </a:extLst>
          </p:cNvPr>
          <p:cNvSpPr/>
          <p:nvPr/>
        </p:nvSpPr>
        <p:spPr>
          <a:xfrm>
            <a:off x="1587" y="4113683"/>
            <a:ext cx="12190413" cy="216074"/>
          </a:xfrm>
          <a:prstGeom prst="rect">
            <a:avLst/>
          </a:prstGeom>
          <a:solidFill>
            <a:srgbClr val="DF29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zh-CN" altLang="en-US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左箭头 21">
            <a:extLst>
              <a:ext uri="{FF2B5EF4-FFF2-40B4-BE49-F238E27FC236}">
                <a16:creationId xmlns:a16="http://schemas.microsoft.com/office/drawing/2014/main" id="{0C1BDD8D-FD5F-481C-D8B8-E371BED9C7D9}"/>
              </a:ext>
            </a:extLst>
          </p:cNvPr>
          <p:cNvSpPr/>
          <p:nvPr/>
        </p:nvSpPr>
        <p:spPr>
          <a:xfrm>
            <a:off x="4222999" y="6022682"/>
            <a:ext cx="7967415" cy="648222"/>
          </a:xfrm>
          <a:prstGeom prst="leftArrow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左箭头 22">
            <a:extLst>
              <a:ext uri="{FF2B5EF4-FFF2-40B4-BE49-F238E27FC236}">
                <a16:creationId xmlns:a16="http://schemas.microsoft.com/office/drawing/2014/main" id="{4E15C2EA-BE91-6651-F43A-01DEBD2A1AAB}"/>
              </a:ext>
            </a:extLst>
          </p:cNvPr>
          <p:cNvSpPr/>
          <p:nvPr/>
        </p:nvSpPr>
        <p:spPr>
          <a:xfrm>
            <a:off x="5951191" y="5446485"/>
            <a:ext cx="6239223" cy="648222"/>
          </a:xfrm>
          <a:prstGeom prst="leftArrow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左箭头 23">
            <a:extLst>
              <a:ext uri="{FF2B5EF4-FFF2-40B4-BE49-F238E27FC236}">
                <a16:creationId xmlns:a16="http://schemas.microsoft.com/office/drawing/2014/main" id="{94BE59E6-97E8-F24F-4591-6BFEEB0EE473}"/>
              </a:ext>
            </a:extLst>
          </p:cNvPr>
          <p:cNvSpPr/>
          <p:nvPr/>
        </p:nvSpPr>
        <p:spPr>
          <a:xfrm>
            <a:off x="7679383" y="4870288"/>
            <a:ext cx="4511031" cy="648222"/>
          </a:xfrm>
          <a:prstGeom prst="leftArrow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17CF853-D4CE-20CD-921E-B7CD99B2B59D}"/>
              </a:ext>
            </a:extLst>
          </p:cNvPr>
          <p:cNvSpPr txBox="1"/>
          <p:nvPr/>
        </p:nvSpPr>
        <p:spPr>
          <a:xfrm>
            <a:off x="9381744" y="3753787"/>
            <a:ext cx="294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内容仅供娱乐，切勿较真！</a:t>
            </a:r>
          </a:p>
        </p:txBody>
      </p:sp>
      <p:sp>
        <p:nvSpPr>
          <p:cNvPr id="3" name="文本框 2">
            <a:hlinkClick r:id="rId3"/>
            <a:extLst>
              <a:ext uri="{FF2B5EF4-FFF2-40B4-BE49-F238E27FC236}">
                <a16:creationId xmlns:a16="http://schemas.microsoft.com/office/drawing/2014/main" id="{B133CF83-5069-EDA1-A41D-B7CF0DA26A7C}"/>
              </a:ext>
            </a:extLst>
          </p:cNvPr>
          <p:cNvSpPr txBox="1"/>
          <p:nvPr/>
        </p:nvSpPr>
        <p:spPr>
          <a:xfrm>
            <a:off x="0" y="3739954"/>
            <a:ext cx="180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制作：</a:t>
            </a:r>
            <a:r>
              <a:rPr lang="en-US" altLang="zh-CN" dirty="0"/>
              <a:t>QYNU11</a:t>
            </a:r>
            <a:endParaRPr lang="zh-CN" altLang="en-US" dirty="0"/>
          </a:p>
        </p:txBody>
      </p:sp>
      <p:sp>
        <p:nvSpPr>
          <p:cNvPr id="14" name="文本框 13">
            <a:hlinkClick r:id="rId4"/>
            <a:extLst>
              <a:ext uri="{FF2B5EF4-FFF2-40B4-BE49-F238E27FC236}">
                <a16:creationId xmlns:a16="http://schemas.microsoft.com/office/drawing/2014/main" id="{E15BB881-8251-06A8-27BE-862AC970A7CC}"/>
              </a:ext>
            </a:extLst>
          </p:cNvPr>
          <p:cNvSpPr txBox="1"/>
          <p:nvPr/>
        </p:nvSpPr>
        <p:spPr>
          <a:xfrm>
            <a:off x="1726680" y="3739954"/>
            <a:ext cx="161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XiaojinZi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BAE84A3-D28F-0B3D-D8C4-4BB35B3B9A57}"/>
              </a:ext>
            </a:extLst>
          </p:cNvPr>
          <p:cNvSpPr txBox="1"/>
          <p:nvPr/>
        </p:nvSpPr>
        <p:spPr>
          <a:xfrm>
            <a:off x="138772" y="3387050"/>
            <a:ext cx="12175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505050"/>
                </a:solidFill>
                <a:latin typeface="Noto Sans SC"/>
                <a:ea typeface="Noto Sans SC"/>
                <a:cs typeface="Noto Sans SC"/>
                <a:sym typeface="Noto Sans SC"/>
              </a:rPr>
              <a:t>The unique traits of Noel </a:t>
            </a:r>
            <a:r>
              <a:rPr lang="en-US" altLang="zh-CN" dirty="0" err="1">
                <a:solidFill>
                  <a:srgbClr val="505050"/>
                </a:solidFill>
                <a:latin typeface="Noto Sans SC"/>
                <a:ea typeface="Noto Sans SC"/>
                <a:cs typeface="Noto Sans SC"/>
                <a:sym typeface="Noto Sans SC"/>
              </a:rPr>
              <a:t>Cornehl</a:t>
            </a:r>
            <a:r>
              <a:rPr lang="en-US" altLang="zh-CN" dirty="0">
                <a:solidFill>
                  <a:srgbClr val="505050"/>
                </a:solidFill>
                <a:latin typeface="Noto Sans SC"/>
                <a:ea typeface="Noto Sans SC"/>
                <a:cs typeface="Noto Sans SC"/>
                <a:sym typeface="Noto Sans SC"/>
              </a:rPr>
              <a:t> serve as a key to unlocking the genetic mysteries of the 'Alice In Cradle' world.</a:t>
            </a:r>
            <a:endParaRPr lang="en-US" altLang="zh-CN" sz="14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0337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699295-4432-F767-B201-8B67E4CD7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5" y="512064"/>
            <a:ext cx="4019305" cy="570441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72CE6AA-59D8-F77A-C42B-258BE15808C5}"/>
              </a:ext>
            </a:extLst>
          </p:cNvPr>
          <p:cNvSpPr txBox="1"/>
          <p:nvPr/>
        </p:nvSpPr>
        <p:spPr>
          <a:xfrm>
            <a:off x="4562856" y="1453896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在高中</a:t>
            </a:r>
            <a:r>
              <a:rPr lang="zh-CN" altLang="en-US" sz="2000" b="1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生物学必修二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我们曾经学习过基因及其遗传定律，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而对于我们普通玩家来说，使用孟德尔的</a:t>
            </a:r>
            <a:r>
              <a:rPr lang="zh-CN" altLang="en-US" sz="2000" spc="18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分离定律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spc="18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endParaRPr lang="en-US" altLang="zh-CN" sz="2000" spc="18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由组合定律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来解释诺艾儿家族精灵与兽人性状的遗传方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式是一种比较简单的方法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29F543-4A5E-C55B-4AA9-17C155887613}"/>
              </a:ext>
            </a:extLst>
          </p:cNvPr>
          <p:cNvSpPr txBox="1"/>
          <p:nvPr/>
        </p:nvSpPr>
        <p:spPr>
          <a:xfrm>
            <a:off x="4562856" y="4180254"/>
            <a:ext cx="6958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接下来，我们将尝试使用孟德尔的</a:t>
            </a:r>
            <a:r>
              <a:rPr lang="zh-CN" altLang="en-US" sz="2000" b="1" spc="18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分离定律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000" b="1" spc="18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自由组合</a:t>
            </a:r>
            <a:endParaRPr lang="en-US" altLang="zh-CN" sz="2000" b="1" spc="18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spc="18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定律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来解释诺艾儿家族精灵与兽人性状的遗传方式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6199CD-3EDD-257C-CFB6-76ACEC034060}"/>
              </a:ext>
            </a:extLst>
          </p:cNvPr>
          <p:cNvSpPr txBox="1"/>
          <p:nvPr/>
        </p:nvSpPr>
        <p:spPr>
          <a:xfrm>
            <a:off x="1288179" y="6216481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生物学必修二 第一页</a:t>
            </a:r>
          </a:p>
        </p:txBody>
      </p:sp>
    </p:spTree>
    <p:extLst>
      <p:ext uri="{BB962C8B-B14F-4D97-AF65-F5344CB8AC3E}">
        <p14:creationId xmlns:p14="http://schemas.microsoft.com/office/powerpoint/2010/main" val="1354523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3CC2FF-43C3-DBF9-39A7-E9D80BBC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6533"/>
          <a:stretch>
            <a:fillRect/>
          </a:stretch>
        </p:blipFill>
        <p:spPr>
          <a:xfrm>
            <a:off x="0" y="443484"/>
            <a:ext cx="12192000" cy="597103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6A8014A-81B1-7E0D-BA1E-52FB315D3D7C}"/>
              </a:ext>
            </a:extLst>
          </p:cNvPr>
          <p:cNvSpPr/>
          <p:nvPr/>
        </p:nvSpPr>
        <p:spPr>
          <a:xfrm>
            <a:off x="2887429" y="1056239"/>
            <a:ext cx="6417141" cy="2585323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66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探究诺艾儿家族精灵</a:t>
            </a:r>
            <a:endParaRPr lang="en-US" altLang="zh-CN" sz="5400" b="1" cap="none" spc="0" dirty="0">
              <a:ln w="6600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zh-CN" altLang="en-US" sz="5400" b="1" cap="none" spc="0" dirty="0">
                <a:ln w="66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与兽人性状的</a:t>
            </a:r>
          </a:p>
          <a:p>
            <a:pPr algn="ctr"/>
            <a:r>
              <a:rPr lang="zh-CN" altLang="en-US" sz="5400" b="1" cap="none" spc="0" dirty="0">
                <a:ln w="66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遗传方式</a:t>
            </a:r>
          </a:p>
        </p:txBody>
      </p:sp>
    </p:spTree>
    <p:extLst>
      <p:ext uri="{BB962C8B-B14F-4D97-AF65-F5344CB8AC3E}">
        <p14:creationId xmlns:p14="http://schemas.microsoft.com/office/powerpoint/2010/main" val="31575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4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F6A5273-B767-4A10-9808-A1E32D3EE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915778"/>
            <a:ext cx="4373535" cy="20392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E30D07-9777-B7B6-F8EB-45ADAD1AB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665207"/>
            <a:ext cx="4208389" cy="211601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E7B1286-FFD4-5B78-08FF-6E50CE47A98A}"/>
              </a:ext>
            </a:extLst>
          </p:cNvPr>
          <p:cNvSpPr txBox="1"/>
          <p:nvPr/>
        </p:nvSpPr>
        <p:spPr>
          <a:xfrm>
            <a:off x="364378" y="1935414"/>
            <a:ext cx="695082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孟德尔的分离定律和自由组合定律的基础都是被研究对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象必须是</a:t>
            </a:r>
            <a:r>
              <a:rPr lang="zh-CN" altLang="en-US" sz="20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进行有性生殖的真核生物</a:t>
            </a:r>
            <a:endParaRPr lang="en-US" altLang="zh-CN" sz="2000" b="1" spc="18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若要使用孟德尔遗传定律，则我们首先得证明：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200" b="1" spc="180" dirty="0">
                <a:solidFill>
                  <a:schemeClr val="accent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sz="2200" b="1" spc="180" dirty="0">
                <a:solidFill>
                  <a:schemeClr val="accent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精灵与兽人是</a:t>
            </a:r>
            <a:r>
              <a:rPr lang="zh-CN" altLang="en-US" sz="2200" b="1" spc="180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细胞生物</a:t>
            </a:r>
            <a:endParaRPr lang="en-US" altLang="zh-CN" sz="2200" b="1" spc="180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en-US" altLang="zh-CN" sz="2200" b="1" spc="180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en-US" altLang="zh-CN" sz="2200" b="1" spc="180" dirty="0">
                <a:solidFill>
                  <a:schemeClr val="accent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sz="2200" b="1" spc="180" dirty="0">
                <a:solidFill>
                  <a:schemeClr val="accent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精灵与兽人之间、精灵与精灵之间进行</a:t>
            </a:r>
            <a:r>
              <a:rPr lang="zh-CN" altLang="en-US" sz="2200" b="1" spc="180" dirty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有性生殖</a:t>
            </a:r>
            <a:endParaRPr lang="en-US" altLang="zh-CN" sz="2200" b="1" spc="180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E8F912-E696-6C0B-6806-8290E19E7C1A}"/>
              </a:ext>
            </a:extLst>
          </p:cNvPr>
          <p:cNvSpPr txBox="1"/>
          <p:nvPr/>
        </p:nvSpPr>
        <p:spPr>
          <a:xfrm>
            <a:off x="7853782" y="3121223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分离定律与自由组合定律 教材定义</a:t>
            </a:r>
          </a:p>
        </p:txBody>
      </p:sp>
    </p:spTree>
    <p:extLst>
      <p:ext uri="{BB962C8B-B14F-4D97-AF65-F5344CB8AC3E}">
        <p14:creationId xmlns:p14="http://schemas.microsoft.com/office/powerpoint/2010/main" val="2733891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3930717-5C27-316E-D667-63640F98003A}"/>
              </a:ext>
            </a:extLst>
          </p:cNvPr>
          <p:cNvSpPr txBox="1"/>
          <p:nvPr/>
        </p:nvSpPr>
        <p:spPr>
          <a:xfrm>
            <a:off x="91440" y="521208"/>
            <a:ext cx="4544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spc="200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sz="2400" spc="200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证明精灵与兽人是细胞生物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F670E2B-C7D5-2072-8EBA-5C87A4D8BCAF}"/>
              </a:ext>
            </a:extLst>
          </p:cNvPr>
          <p:cNvSpPr txBox="1"/>
          <p:nvPr/>
        </p:nvSpPr>
        <p:spPr>
          <a:xfrm>
            <a:off x="411480" y="1289304"/>
            <a:ext cx="60716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在游戏中，通过诺艾儿与提尔德哥哥的对话，我们可得知：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pc="18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精灵体内存在“嗜能血细胞”</a:t>
            </a:r>
            <a:endParaRPr lang="en-US" altLang="zh-CN" sz="2400" b="1" spc="180" dirty="0">
              <a:solidFill>
                <a:schemeClr val="accent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这可以说明精灵和人类一样也是</a:t>
            </a:r>
            <a:r>
              <a:rPr lang="zh-CN" altLang="en-US" sz="2000" b="1" spc="18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细胞生物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8DDA90-FC2D-9171-8B09-E76EEDA4350C}"/>
              </a:ext>
            </a:extLst>
          </p:cNvPr>
          <p:cNvSpPr txBox="1"/>
          <p:nvPr/>
        </p:nvSpPr>
        <p:spPr>
          <a:xfrm>
            <a:off x="411480" y="3044952"/>
            <a:ext cx="634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在格拉提亚天空设施的图书馆内，通过阅读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我们的身体</a:t>
            </a:r>
            <a:r>
              <a:rPr lang="en-US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248065-CB39-ED33-DD6C-EE168F541F3E}"/>
              </a:ext>
            </a:extLst>
          </p:cNvPr>
          <p:cNvSpPr txBox="1"/>
          <p:nvPr/>
        </p:nvSpPr>
        <p:spPr>
          <a:xfrm>
            <a:off x="411480" y="3752838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我们可以了解精灵身体的内部器官。不难发现，精灵的各器官与人类都十分相似。这样，我们更</a:t>
            </a:r>
            <a:r>
              <a:rPr lang="zh-CN" altLang="zh-CN" sz="2000" b="1" spc="18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有理由认为精灵是细胞生物</a:t>
            </a:r>
            <a:r>
              <a:rPr lang="zh-CN" altLang="zh-CN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2000" spc="18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E5F1AC8-0BAC-D722-3486-CFB464C754DE}"/>
              </a:ext>
            </a:extLst>
          </p:cNvPr>
          <p:cNvSpPr txBox="1"/>
          <p:nvPr/>
        </p:nvSpPr>
        <p:spPr>
          <a:xfrm>
            <a:off x="411480" y="4850999"/>
            <a:ext cx="61493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buNone/>
            </a:pPr>
            <a:r>
              <a:rPr lang="zh-CN" altLang="en-US" sz="2000" kern="1200" spc="18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而对于兽人，由于游戏内缺少相关资料，但结合兽人与人类的较高相似度，我们</a:t>
            </a:r>
            <a:r>
              <a:rPr lang="zh-CN" altLang="en-US" sz="2000" b="1" kern="1200" spc="18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推测兽人也是细胞生物</a:t>
            </a:r>
            <a:endParaRPr lang="zh-CN" altLang="zh-CN" sz="2000" b="1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32DD725-3EE0-10C5-B5B9-38EACDEB554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1" t="5285" r="13798" b="6292"/>
          <a:stretch>
            <a:fillRect/>
          </a:stretch>
        </p:blipFill>
        <p:spPr>
          <a:xfrm>
            <a:off x="7385304" y="3547872"/>
            <a:ext cx="4395216" cy="27523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E3F20A-CD72-C3C2-E9BE-3A0099FA83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1111" r="6250"/>
          <a:stretch>
            <a:fillRect/>
          </a:stretch>
        </p:blipFill>
        <p:spPr>
          <a:xfrm>
            <a:off x="7385304" y="749808"/>
            <a:ext cx="4395216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92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1D92956-3941-8E28-2D3A-D839763F51E3}"/>
              </a:ext>
            </a:extLst>
          </p:cNvPr>
          <p:cNvSpPr txBox="1"/>
          <p:nvPr/>
        </p:nvSpPr>
        <p:spPr>
          <a:xfrm>
            <a:off x="91440" y="521208"/>
            <a:ext cx="487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spc="200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sz="2400" spc="200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证明精灵与兽人进行有性生殖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B76A8A-1E53-5B41-9BA7-78795CB96C8C}"/>
              </a:ext>
            </a:extLst>
          </p:cNvPr>
          <p:cNvSpPr txBox="1"/>
          <p:nvPr/>
        </p:nvSpPr>
        <p:spPr>
          <a:xfrm>
            <a:off x="411480" y="1289304"/>
            <a:ext cx="6071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在游戏中，诺艾儿与山岳区域伏伦乡孤儿院培育师的对话中，我们可得知：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spc="18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精灵之间是进行</a:t>
            </a:r>
            <a:r>
              <a:rPr lang="zh-CN" altLang="en-US" sz="2400" spc="18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有性生殖</a:t>
            </a:r>
            <a:r>
              <a:rPr lang="zh-CN" altLang="en-US" sz="2400" spc="18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EC67DB-BFF8-7593-D1A7-185C47B4D3B8}"/>
              </a:ext>
            </a:extLst>
          </p:cNvPr>
          <p:cNvSpPr txBox="1"/>
          <p:nvPr/>
        </p:nvSpPr>
        <p:spPr>
          <a:xfrm>
            <a:off x="411480" y="3566160"/>
            <a:ext cx="6071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pc="18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而对于精灵与兽人之间的生殖，根据诺艾儿的兽人祖母与精灵祖父能产生可育后代可知：</a:t>
            </a:r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spc="18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spc="18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精灵与兽人之间也进行</a:t>
            </a:r>
            <a:r>
              <a:rPr lang="zh-CN" altLang="en-US" sz="2400" spc="18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有性生殖</a:t>
            </a:r>
            <a:r>
              <a:rPr lang="zh-CN" altLang="en-US" sz="2400" spc="180" dirty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，且</a:t>
            </a:r>
            <a:r>
              <a:rPr lang="zh-CN" altLang="en-US" sz="2400" spc="18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无生殖隔离</a:t>
            </a:r>
            <a:endParaRPr lang="en-US" altLang="zh-CN" sz="2400" spc="18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F56E39-7D1B-1201-7840-E970FC9C956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7919" r="22804" b="485"/>
          <a:stretch>
            <a:fillRect/>
          </a:stretch>
        </p:blipFill>
        <p:spPr>
          <a:xfrm>
            <a:off x="6938884" y="521208"/>
            <a:ext cx="4491935" cy="3044952"/>
          </a:xfrm>
          <a:prstGeom prst="rect">
            <a:avLst/>
          </a:prstGeom>
        </p:spPr>
      </p:pic>
      <p:pic>
        <p:nvPicPr>
          <p:cNvPr id="7" name="Aliceincradle_ver029 2026.03.21 - 19.34.08.02">
            <a:hlinkClick r:id="" action="ppaction://media"/>
            <a:extLst>
              <a:ext uri="{FF2B5EF4-FFF2-40B4-BE49-F238E27FC236}">
                <a16:creationId xmlns:a16="http://schemas.microsoft.com/office/drawing/2014/main" id="{415026C9-74C7-F855-A2CB-64848EE2BBB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2" end="5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8419" y="3675888"/>
            <a:ext cx="4372864" cy="24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0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CH-C2429CD4A9024F210DBAE21EE23C2CC9A63CEA327A0E0CD52318CB8C4180D78A" val="[{&quot;GradientColorId&quot;:&quot;&quot;,&quot;IsFree&quot;:true,&quot;IsGradient&quot;:false,&quot;ImagePath&quot;:&quot;&quot;,&quot;GradientColor&quot;:null,&quot;SimpleColor&quot;:&quot;#FFFFFF&quot;}]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反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4149</Words>
  <Application>Microsoft Office PowerPoint</Application>
  <PresentationFormat>宽屏</PresentationFormat>
  <Paragraphs>670</Paragraphs>
  <Slides>40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Noto Sans SC</vt:lpstr>
      <vt:lpstr>等线</vt:lpstr>
      <vt:lpstr>方正大黑_GBK</vt:lpstr>
      <vt:lpstr>华文仿宋</vt:lpstr>
      <vt:lpstr>华文楷体</vt:lpstr>
      <vt:lpstr>华文中宋</vt:lpstr>
      <vt:lpstr>宋体</vt:lpstr>
      <vt:lpstr>微软雅黑</vt:lpstr>
      <vt:lpstr>幼圆</vt:lpstr>
      <vt:lpstr>Arial</vt:lpstr>
      <vt:lpstr>Cambria</vt:lpstr>
      <vt:lpstr>Gadugi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探究诺艾儿家族精灵与兽人性状的遗传方式</dc:title>
  <dc:subject>基因与遗传</dc:subject>
  <dc:creator>QYNU33&amp;Xiaojinzi</dc:creator>
  <cp:keywords>ASUS-B450M-TUF-GAMING</cp:keywords>
  <dc:description>修订版</dc:description>
  <cp:lastModifiedBy>as A</cp:lastModifiedBy>
  <cp:revision>29</cp:revision>
  <dcterms:created xsi:type="dcterms:W3CDTF">2026-03-21T10:09:39Z</dcterms:created>
  <dcterms:modified xsi:type="dcterms:W3CDTF">2026-03-29T07:42:29Z</dcterms:modified>
  <cp:category>生物</cp:category>
  <cp:contentStatus>已完成</cp:contentStatus>
</cp:coreProperties>
</file>